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notesMasterIdLst>
    <p:notesMasterId r:id="rId28"/>
  </p:notesMasterIdLst>
  <p:sldIdLst>
    <p:sldId id="256" r:id="rId6"/>
    <p:sldId id="337" r:id="rId7"/>
    <p:sldId id="339" r:id="rId8"/>
    <p:sldId id="257" r:id="rId9"/>
    <p:sldId id="258" r:id="rId10"/>
    <p:sldId id="259" r:id="rId11"/>
    <p:sldId id="338" r:id="rId12"/>
    <p:sldId id="260" r:id="rId13"/>
    <p:sldId id="267" r:id="rId14"/>
    <p:sldId id="272" r:id="rId15"/>
    <p:sldId id="273" r:id="rId16"/>
    <p:sldId id="274" r:id="rId17"/>
    <p:sldId id="275" r:id="rId18"/>
    <p:sldId id="277" r:id="rId19"/>
    <p:sldId id="261" r:id="rId20"/>
    <p:sldId id="262" r:id="rId21"/>
    <p:sldId id="269" r:id="rId22"/>
    <p:sldId id="271" r:id="rId23"/>
    <p:sldId id="264" r:id="rId24"/>
    <p:sldId id="266" r:id="rId25"/>
    <p:sldId id="265" r:id="rId26"/>
    <p:sldId id="268"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0" d="100"/>
          <a:sy n="60" d="100"/>
        </p:scale>
        <p:origin x="88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rew Hinckley" userId="S::ahinckley@bryant.edu::76fe6b59-f5d1-4ad6-b0e1-ed9fbfc33bc5" providerId="AD" clId="Web-{74EC7486-61DD-4933-9EBD-26C883A9F4D0}"/>
    <pc:docChg chg="modSld sldOrd">
      <pc:chgData name="Andrew Hinckley" userId="S::ahinckley@bryant.edu::76fe6b59-f5d1-4ad6-b0e1-ed9fbfc33bc5" providerId="AD" clId="Web-{74EC7486-61DD-4933-9EBD-26C883A9F4D0}" dt="2021-11-29T20:25:15.568" v="41" actId="20577"/>
      <pc:docMkLst>
        <pc:docMk/>
      </pc:docMkLst>
      <pc:sldChg chg="modSp">
        <pc:chgData name="Andrew Hinckley" userId="S::ahinckley@bryant.edu::76fe6b59-f5d1-4ad6-b0e1-ed9fbfc33bc5" providerId="AD" clId="Web-{74EC7486-61DD-4933-9EBD-26C883A9F4D0}" dt="2021-11-29T20:25:15.568" v="41" actId="20577"/>
        <pc:sldMkLst>
          <pc:docMk/>
          <pc:sldMk cId="3889903855" sldId="266"/>
        </pc:sldMkLst>
        <pc:spChg chg="mod">
          <ac:chgData name="Andrew Hinckley" userId="S::ahinckley@bryant.edu::76fe6b59-f5d1-4ad6-b0e1-ed9fbfc33bc5" providerId="AD" clId="Web-{74EC7486-61DD-4933-9EBD-26C883A9F4D0}" dt="2021-11-29T20:25:15.568" v="41" actId="20577"/>
          <ac:spMkLst>
            <pc:docMk/>
            <pc:sldMk cId="3889903855" sldId="266"/>
            <ac:spMk id="3" creationId="{84B5E81B-FB51-43A8-94AC-B9F2AED4F8C4}"/>
          </ac:spMkLst>
        </pc:spChg>
      </pc:sldChg>
      <pc:sldChg chg="modSp ord">
        <pc:chgData name="Andrew Hinckley" userId="S::ahinckley@bryant.edu::76fe6b59-f5d1-4ad6-b0e1-ed9fbfc33bc5" providerId="AD" clId="Web-{74EC7486-61DD-4933-9EBD-26C883A9F4D0}" dt="2021-11-29T20:20:53.889" v="31"/>
        <pc:sldMkLst>
          <pc:docMk/>
          <pc:sldMk cId="1637026250" sldId="339"/>
        </pc:sldMkLst>
        <pc:spChg chg="mod">
          <ac:chgData name="Andrew Hinckley" userId="S::ahinckley@bryant.edu::76fe6b59-f5d1-4ad6-b0e1-ed9fbfc33bc5" providerId="AD" clId="Web-{74EC7486-61DD-4933-9EBD-26C883A9F4D0}" dt="2021-11-29T20:20:50.483" v="30" actId="20577"/>
          <ac:spMkLst>
            <pc:docMk/>
            <pc:sldMk cId="1637026250" sldId="339"/>
            <ac:spMk id="3" creationId="{0BEDCCDB-0D87-469C-8E76-465EEDB3FBEC}"/>
          </ac:spMkLst>
        </pc:spChg>
      </pc:sldChg>
    </pc:docChg>
  </pc:docChgLst>
  <pc:docChgLst>
    <pc:chgData name="Andrew Hinckley" userId="S::ahinckley@bryant.edu::76fe6b59-f5d1-4ad6-b0e1-ed9fbfc33bc5" providerId="AD" clId="Web-{C7EA7837-F9AF-EED4-0ABA-E3374A32F0FA}"/>
    <pc:docChg chg="modSld">
      <pc:chgData name="Andrew Hinckley" userId="S::ahinckley@bryant.edu::76fe6b59-f5d1-4ad6-b0e1-ed9fbfc33bc5" providerId="AD" clId="Web-{C7EA7837-F9AF-EED4-0ABA-E3374A32F0FA}" dt="2021-11-29T21:09:04.703" v="56" actId="20577"/>
      <pc:docMkLst>
        <pc:docMk/>
      </pc:docMkLst>
      <pc:sldChg chg="modSp">
        <pc:chgData name="Andrew Hinckley" userId="S::ahinckley@bryant.edu::76fe6b59-f5d1-4ad6-b0e1-ed9fbfc33bc5" providerId="AD" clId="Web-{C7EA7837-F9AF-EED4-0ABA-E3374A32F0FA}" dt="2021-11-29T21:09:04.703" v="56" actId="20577"/>
        <pc:sldMkLst>
          <pc:docMk/>
          <pc:sldMk cId="405541147" sldId="257"/>
        </pc:sldMkLst>
        <pc:spChg chg="mod">
          <ac:chgData name="Andrew Hinckley" userId="S::ahinckley@bryant.edu::76fe6b59-f5d1-4ad6-b0e1-ed9fbfc33bc5" providerId="AD" clId="Web-{C7EA7837-F9AF-EED4-0ABA-E3374A32F0FA}" dt="2021-11-29T21:09:04.703" v="56" actId="20577"/>
          <ac:spMkLst>
            <pc:docMk/>
            <pc:sldMk cId="405541147" sldId="257"/>
            <ac:spMk id="3" creationId="{418F089A-F9DE-43D3-9DB3-590AA53A1CD2}"/>
          </ac:spMkLst>
        </pc:spChg>
      </pc:sldChg>
      <pc:sldChg chg="modSp">
        <pc:chgData name="Andrew Hinckley" userId="S::ahinckley@bryant.edu::76fe6b59-f5d1-4ad6-b0e1-ed9fbfc33bc5" providerId="AD" clId="Web-{C7EA7837-F9AF-EED4-0ABA-E3374A32F0FA}" dt="2021-11-29T21:08:42.875" v="53" actId="20577"/>
        <pc:sldMkLst>
          <pc:docMk/>
          <pc:sldMk cId="3741423008" sldId="264"/>
        </pc:sldMkLst>
        <pc:spChg chg="mod">
          <ac:chgData name="Andrew Hinckley" userId="S::ahinckley@bryant.edu::76fe6b59-f5d1-4ad6-b0e1-ed9fbfc33bc5" providerId="AD" clId="Web-{C7EA7837-F9AF-EED4-0ABA-E3374A32F0FA}" dt="2021-11-29T21:08:42.875" v="53" actId="20577"/>
          <ac:spMkLst>
            <pc:docMk/>
            <pc:sldMk cId="3741423008" sldId="264"/>
            <ac:spMk id="3" creationId="{887D5F03-BA63-48DB-A596-43E293149422}"/>
          </ac:spMkLst>
        </pc:spChg>
      </pc:sldChg>
    </pc:docChg>
  </pc:docChgLst>
  <pc:docChgLst>
    <pc:chgData name="Andrew Hinckley" userId="76fe6b59-f5d1-4ad6-b0e1-ed9fbfc33bc5" providerId="ADAL" clId="{52DFA3DD-CBB3-47F6-9A75-DC470D43DC49}"/>
    <pc:docChg chg="custSel addSld modSld">
      <pc:chgData name="Andrew Hinckley" userId="76fe6b59-f5d1-4ad6-b0e1-ed9fbfc33bc5" providerId="ADAL" clId="{52DFA3DD-CBB3-47F6-9A75-DC470D43DC49}" dt="2021-12-01T16:50:50.228" v="276" actId="20577"/>
      <pc:docMkLst>
        <pc:docMk/>
      </pc:docMkLst>
      <pc:sldChg chg="modSp mod">
        <pc:chgData name="Andrew Hinckley" userId="76fe6b59-f5d1-4ad6-b0e1-ed9fbfc33bc5" providerId="ADAL" clId="{52DFA3DD-CBB3-47F6-9A75-DC470D43DC49}" dt="2021-11-29T15:06:04.705" v="48" actId="20577"/>
        <pc:sldMkLst>
          <pc:docMk/>
          <pc:sldMk cId="315527234" sldId="256"/>
        </pc:sldMkLst>
        <pc:spChg chg="mod">
          <ac:chgData name="Andrew Hinckley" userId="76fe6b59-f5d1-4ad6-b0e1-ed9fbfc33bc5" providerId="ADAL" clId="{52DFA3DD-CBB3-47F6-9A75-DC470D43DC49}" dt="2021-11-29T15:06:04.705" v="48" actId="20577"/>
          <ac:spMkLst>
            <pc:docMk/>
            <pc:sldMk cId="315527234" sldId="256"/>
            <ac:spMk id="3" creationId="{4047ABEE-440A-4278-81E0-9F39EE5C187F}"/>
          </ac:spMkLst>
        </pc:spChg>
      </pc:sldChg>
      <pc:sldChg chg="modSp mod">
        <pc:chgData name="Andrew Hinckley" userId="76fe6b59-f5d1-4ad6-b0e1-ed9fbfc33bc5" providerId="ADAL" clId="{52DFA3DD-CBB3-47F6-9A75-DC470D43DC49}" dt="2021-12-01T16:50:11.450" v="245" actId="20577"/>
        <pc:sldMkLst>
          <pc:docMk/>
          <pc:sldMk cId="552606797" sldId="265"/>
        </pc:sldMkLst>
        <pc:spChg chg="mod">
          <ac:chgData name="Andrew Hinckley" userId="76fe6b59-f5d1-4ad6-b0e1-ed9fbfc33bc5" providerId="ADAL" clId="{52DFA3DD-CBB3-47F6-9A75-DC470D43DC49}" dt="2021-12-01T16:50:11.450" v="245" actId="20577"/>
          <ac:spMkLst>
            <pc:docMk/>
            <pc:sldMk cId="552606797" sldId="265"/>
            <ac:spMk id="3" creationId="{ACA33F94-ACEA-49E5-8969-389EEE2BBB02}"/>
          </ac:spMkLst>
        </pc:spChg>
      </pc:sldChg>
      <pc:sldChg chg="modSp mod">
        <pc:chgData name="Andrew Hinckley" userId="76fe6b59-f5d1-4ad6-b0e1-ed9fbfc33bc5" providerId="ADAL" clId="{52DFA3DD-CBB3-47F6-9A75-DC470D43DC49}" dt="2021-12-01T16:50:33.419" v="274" actId="20577"/>
        <pc:sldMkLst>
          <pc:docMk/>
          <pc:sldMk cId="1646816121" sldId="271"/>
        </pc:sldMkLst>
        <pc:spChg chg="mod">
          <ac:chgData name="Andrew Hinckley" userId="76fe6b59-f5d1-4ad6-b0e1-ed9fbfc33bc5" providerId="ADAL" clId="{52DFA3DD-CBB3-47F6-9A75-DC470D43DC49}" dt="2021-12-01T16:50:33.419" v="274" actId="20577"/>
          <ac:spMkLst>
            <pc:docMk/>
            <pc:sldMk cId="1646816121" sldId="271"/>
            <ac:spMk id="3" creationId="{84B5E81B-FB51-43A8-94AC-B9F2AED4F8C4}"/>
          </ac:spMkLst>
        </pc:spChg>
      </pc:sldChg>
      <pc:sldChg chg="modSp mod">
        <pc:chgData name="Andrew Hinckley" userId="76fe6b59-f5d1-4ad6-b0e1-ed9fbfc33bc5" providerId="ADAL" clId="{52DFA3DD-CBB3-47F6-9A75-DC470D43DC49}" dt="2021-12-01T16:50:50.228" v="276" actId="20577"/>
        <pc:sldMkLst>
          <pc:docMk/>
          <pc:sldMk cId="1188991454" sldId="274"/>
        </pc:sldMkLst>
        <pc:spChg chg="mod">
          <ac:chgData name="Andrew Hinckley" userId="76fe6b59-f5d1-4ad6-b0e1-ed9fbfc33bc5" providerId="ADAL" clId="{52DFA3DD-CBB3-47F6-9A75-DC470D43DC49}" dt="2021-12-01T16:50:50.228" v="276" actId="20577"/>
          <ac:spMkLst>
            <pc:docMk/>
            <pc:sldMk cId="1188991454" sldId="274"/>
            <ac:spMk id="8" creationId="{E658022D-672E-4EC8-A99C-B880EDE9F22C}"/>
          </ac:spMkLst>
        </pc:spChg>
      </pc:sldChg>
      <pc:sldChg chg="modSp new mod">
        <pc:chgData name="Andrew Hinckley" userId="76fe6b59-f5d1-4ad6-b0e1-ed9fbfc33bc5" providerId="ADAL" clId="{52DFA3DD-CBB3-47F6-9A75-DC470D43DC49}" dt="2021-11-29T19:02:29.716" v="244" actId="20577"/>
        <pc:sldMkLst>
          <pc:docMk/>
          <pc:sldMk cId="1637026250" sldId="339"/>
        </pc:sldMkLst>
        <pc:spChg chg="mod">
          <ac:chgData name="Andrew Hinckley" userId="76fe6b59-f5d1-4ad6-b0e1-ed9fbfc33bc5" providerId="ADAL" clId="{52DFA3DD-CBB3-47F6-9A75-DC470D43DC49}" dt="2021-11-29T19:02:15.029" v="145" actId="20577"/>
          <ac:spMkLst>
            <pc:docMk/>
            <pc:sldMk cId="1637026250" sldId="339"/>
            <ac:spMk id="2" creationId="{5265A4B5-FEB5-406E-9389-E84059C9FBC3}"/>
          </ac:spMkLst>
        </pc:spChg>
        <pc:spChg chg="mod">
          <ac:chgData name="Andrew Hinckley" userId="76fe6b59-f5d1-4ad6-b0e1-ed9fbfc33bc5" providerId="ADAL" clId="{52DFA3DD-CBB3-47F6-9A75-DC470D43DC49}" dt="2021-11-29T19:02:29.716" v="244" actId="20577"/>
          <ac:spMkLst>
            <pc:docMk/>
            <pc:sldMk cId="1637026250" sldId="339"/>
            <ac:spMk id="3" creationId="{0BEDCCDB-0D87-469C-8E76-465EEDB3FBEC}"/>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1579350-D4D9-49F1-90FB-20F8A4F1788E}" type="datetimeFigureOut">
              <a:rPr lang="en-US" smtClean="0"/>
              <a:t>12/1/2021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3C40E31-062C-4910-8849-3F6D148648E1}" type="slidenum">
              <a:rPr lang="en-US" smtClean="0"/>
              <a:t>‹#›</a:t>
            </a:fld>
            <a:endParaRPr lang="en-US"/>
          </a:p>
        </p:txBody>
      </p:sp>
    </p:spTree>
    <p:extLst>
      <p:ext uri="{BB962C8B-B14F-4D97-AF65-F5344CB8AC3E}">
        <p14:creationId xmlns:p14="http://schemas.microsoft.com/office/powerpoint/2010/main" val="13976322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3C40E31-062C-4910-8849-3F6D148648E1}" type="slidenum">
              <a:rPr lang="en-US" smtClean="0"/>
              <a:t>12</a:t>
            </a:fld>
            <a:endParaRPr lang="en-US"/>
          </a:p>
        </p:txBody>
      </p:sp>
    </p:spTree>
    <p:extLst>
      <p:ext uri="{BB962C8B-B14F-4D97-AF65-F5344CB8AC3E}">
        <p14:creationId xmlns:p14="http://schemas.microsoft.com/office/powerpoint/2010/main" val="37594333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a:solidFill>
                  <a:schemeClr val="tx1"/>
                </a:solidFill>
                <a:effectLst/>
                <a:latin typeface="+mn-lt"/>
                <a:ea typeface="+mn-ea"/>
                <a:cs typeface="+mn-cs"/>
              </a:rPr>
              <a:t>Nicole, Victoria and I have added a minimum for membership, so groups can make membership more difficult but they should at least adhere to the minimum which is 3 meetings per semester. </a:t>
            </a:r>
            <a:endParaRPr lang="en-US"/>
          </a:p>
        </p:txBody>
      </p:sp>
      <p:sp>
        <p:nvSpPr>
          <p:cNvPr id="4" name="Slide Number Placeholder 3"/>
          <p:cNvSpPr>
            <a:spLocks noGrp="1"/>
          </p:cNvSpPr>
          <p:nvPr>
            <p:ph type="sldNum" sz="quarter" idx="5"/>
          </p:nvPr>
        </p:nvSpPr>
        <p:spPr/>
        <p:txBody>
          <a:bodyPr/>
          <a:lstStyle/>
          <a:p>
            <a:fld id="{A3C40E31-062C-4910-8849-3F6D148648E1}" type="slidenum">
              <a:rPr lang="en-US" smtClean="0"/>
              <a:t>17</a:t>
            </a:fld>
            <a:endParaRPr lang="en-US"/>
          </a:p>
        </p:txBody>
      </p:sp>
    </p:spTree>
    <p:extLst>
      <p:ext uri="{BB962C8B-B14F-4D97-AF65-F5344CB8AC3E}">
        <p14:creationId xmlns:p14="http://schemas.microsoft.com/office/powerpoint/2010/main" val="38256383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t>Updates on hearing times, decreases in line items, etc.</a:t>
            </a:r>
          </a:p>
          <a:p>
            <a:endParaRPr lang="en-US"/>
          </a:p>
          <a:p>
            <a:r>
              <a:rPr lang="en-US"/>
              <a:t>Next WAM: 2/12/2019</a:t>
            </a:r>
          </a:p>
          <a:p>
            <a:pPr lvl="1"/>
            <a:r>
              <a:rPr lang="en-US" sz="2200"/>
              <a:t>We will not be emailing organizations about WAM recommendation</a:t>
            </a:r>
          </a:p>
          <a:p>
            <a:pPr lvl="1"/>
            <a:r>
              <a:rPr lang="en-US" sz="2200"/>
              <a:t>You have access to the information, if you want, look for it </a:t>
            </a:r>
            <a:r>
              <a:rPr lang="en-US" sz="2200">
                <a:sym typeface="Wingdings" panose="05000000000000000000" pitchFamily="2" charset="2"/>
              </a:rPr>
              <a:t></a:t>
            </a:r>
          </a:p>
          <a:p>
            <a:endParaRPr lang="en-US"/>
          </a:p>
        </p:txBody>
      </p:sp>
      <p:sp>
        <p:nvSpPr>
          <p:cNvPr id="4" name="Slide Number Placeholder 3"/>
          <p:cNvSpPr>
            <a:spLocks noGrp="1"/>
          </p:cNvSpPr>
          <p:nvPr>
            <p:ph type="sldNum" sz="quarter" idx="5"/>
          </p:nvPr>
        </p:nvSpPr>
        <p:spPr/>
        <p:txBody>
          <a:bodyPr/>
          <a:lstStyle/>
          <a:p>
            <a:fld id="{A3C40E31-062C-4910-8849-3F6D148648E1}" type="slidenum">
              <a:rPr lang="en-US" smtClean="0"/>
              <a:t>20</a:t>
            </a:fld>
            <a:endParaRPr lang="en-US"/>
          </a:p>
        </p:txBody>
      </p:sp>
    </p:spTree>
    <p:extLst>
      <p:ext uri="{BB962C8B-B14F-4D97-AF65-F5344CB8AC3E}">
        <p14:creationId xmlns:p14="http://schemas.microsoft.com/office/powerpoint/2010/main" val="3913209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87C0BD-93D3-4340-A93E-71E8BEFC0CD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8C7B077-1ECA-4D90-B31E-1088C7F41AF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62099AA-BF3A-43C0-9AF4-DA9CABCB7FFF}"/>
              </a:ext>
            </a:extLst>
          </p:cNvPr>
          <p:cNvSpPr>
            <a:spLocks noGrp="1"/>
          </p:cNvSpPr>
          <p:nvPr>
            <p:ph type="dt" sz="half" idx="10"/>
          </p:nvPr>
        </p:nvSpPr>
        <p:spPr/>
        <p:txBody>
          <a:bodyPr/>
          <a:lstStyle/>
          <a:p>
            <a:fld id="{D197EF54-014F-403E-A6E7-25BD5CBBCB55}" type="datetimeFigureOut">
              <a:rPr lang="en-US" smtClean="0"/>
              <a:t>12/1/2021</a:t>
            </a:fld>
            <a:endParaRPr lang="en-US"/>
          </a:p>
        </p:txBody>
      </p:sp>
      <p:sp>
        <p:nvSpPr>
          <p:cNvPr id="5" name="Footer Placeholder 4">
            <a:extLst>
              <a:ext uri="{FF2B5EF4-FFF2-40B4-BE49-F238E27FC236}">
                <a16:creationId xmlns:a16="http://schemas.microsoft.com/office/drawing/2014/main" id="{AD6CE03E-C708-4156-89BD-1499D2B2381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DF8AABA-D76E-44ED-B6C7-9EBE17064E48}"/>
              </a:ext>
            </a:extLst>
          </p:cNvPr>
          <p:cNvSpPr>
            <a:spLocks noGrp="1"/>
          </p:cNvSpPr>
          <p:nvPr>
            <p:ph type="sldNum" sz="quarter" idx="12"/>
          </p:nvPr>
        </p:nvSpPr>
        <p:spPr/>
        <p:txBody>
          <a:bodyPr/>
          <a:lstStyle/>
          <a:p>
            <a:fld id="{01D1A614-DB02-45C5-8961-2556E9DBE317}" type="slidenum">
              <a:rPr lang="en-US" smtClean="0"/>
              <a:t>‹#›</a:t>
            </a:fld>
            <a:endParaRPr lang="en-US"/>
          </a:p>
        </p:txBody>
      </p:sp>
    </p:spTree>
    <p:extLst>
      <p:ext uri="{BB962C8B-B14F-4D97-AF65-F5344CB8AC3E}">
        <p14:creationId xmlns:p14="http://schemas.microsoft.com/office/powerpoint/2010/main" val="10019473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1E2CAA-0F3B-435F-8E28-3E943D7C842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D65072E-8BED-4A78-887A-092647B217C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6E44FFC-65D1-42C4-A148-D449A79D5BB6}"/>
              </a:ext>
            </a:extLst>
          </p:cNvPr>
          <p:cNvSpPr>
            <a:spLocks noGrp="1"/>
          </p:cNvSpPr>
          <p:nvPr>
            <p:ph type="dt" sz="half" idx="10"/>
          </p:nvPr>
        </p:nvSpPr>
        <p:spPr/>
        <p:txBody>
          <a:bodyPr/>
          <a:lstStyle/>
          <a:p>
            <a:fld id="{D197EF54-014F-403E-A6E7-25BD5CBBCB55}" type="datetimeFigureOut">
              <a:rPr lang="en-US" smtClean="0"/>
              <a:t>12/1/2021</a:t>
            </a:fld>
            <a:endParaRPr lang="en-US"/>
          </a:p>
        </p:txBody>
      </p:sp>
      <p:sp>
        <p:nvSpPr>
          <p:cNvPr id="5" name="Footer Placeholder 4">
            <a:extLst>
              <a:ext uri="{FF2B5EF4-FFF2-40B4-BE49-F238E27FC236}">
                <a16:creationId xmlns:a16="http://schemas.microsoft.com/office/drawing/2014/main" id="{FA610D01-8291-4126-8C16-1B3B79BB6F7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206620E-491D-413D-BA6E-87B8A6EF58AF}"/>
              </a:ext>
            </a:extLst>
          </p:cNvPr>
          <p:cNvSpPr>
            <a:spLocks noGrp="1"/>
          </p:cNvSpPr>
          <p:nvPr>
            <p:ph type="sldNum" sz="quarter" idx="12"/>
          </p:nvPr>
        </p:nvSpPr>
        <p:spPr/>
        <p:txBody>
          <a:bodyPr/>
          <a:lstStyle/>
          <a:p>
            <a:fld id="{01D1A614-DB02-45C5-8961-2556E9DBE317}" type="slidenum">
              <a:rPr lang="en-US" smtClean="0"/>
              <a:t>‹#›</a:t>
            </a:fld>
            <a:endParaRPr lang="en-US"/>
          </a:p>
        </p:txBody>
      </p:sp>
    </p:spTree>
    <p:extLst>
      <p:ext uri="{BB962C8B-B14F-4D97-AF65-F5344CB8AC3E}">
        <p14:creationId xmlns:p14="http://schemas.microsoft.com/office/powerpoint/2010/main" val="9638635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AB21D-10EC-4FD1-BF7A-4F6ED7A9711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F85AA6A2-BF83-45D7-B6C2-66AC2A07140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AC4231E-1FCB-4652-9DDE-577557F0779F}"/>
              </a:ext>
            </a:extLst>
          </p:cNvPr>
          <p:cNvSpPr>
            <a:spLocks noGrp="1"/>
          </p:cNvSpPr>
          <p:nvPr>
            <p:ph type="dt" sz="half" idx="10"/>
          </p:nvPr>
        </p:nvSpPr>
        <p:spPr/>
        <p:txBody>
          <a:bodyPr/>
          <a:lstStyle/>
          <a:p>
            <a:fld id="{D197EF54-014F-403E-A6E7-25BD5CBBCB55}" type="datetimeFigureOut">
              <a:rPr lang="en-US" smtClean="0"/>
              <a:t>12/1/2021</a:t>
            </a:fld>
            <a:endParaRPr lang="en-US"/>
          </a:p>
        </p:txBody>
      </p:sp>
      <p:sp>
        <p:nvSpPr>
          <p:cNvPr id="5" name="Footer Placeholder 4">
            <a:extLst>
              <a:ext uri="{FF2B5EF4-FFF2-40B4-BE49-F238E27FC236}">
                <a16:creationId xmlns:a16="http://schemas.microsoft.com/office/drawing/2014/main" id="{D5AF68A6-5B2F-47C5-A50F-30580EB778A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FD383A5-79C7-416C-873E-2ADAE25F9F35}"/>
              </a:ext>
            </a:extLst>
          </p:cNvPr>
          <p:cNvSpPr>
            <a:spLocks noGrp="1"/>
          </p:cNvSpPr>
          <p:nvPr>
            <p:ph type="sldNum" sz="quarter" idx="12"/>
          </p:nvPr>
        </p:nvSpPr>
        <p:spPr/>
        <p:txBody>
          <a:bodyPr/>
          <a:lstStyle/>
          <a:p>
            <a:fld id="{01D1A614-DB02-45C5-8961-2556E9DBE317}" type="slidenum">
              <a:rPr lang="en-US" smtClean="0"/>
              <a:t>‹#›</a:t>
            </a:fld>
            <a:endParaRPr lang="en-US"/>
          </a:p>
        </p:txBody>
      </p:sp>
    </p:spTree>
    <p:extLst>
      <p:ext uri="{BB962C8B-B14F-4D97-AF65-F5344CB8AC3E}">
        <p14:creationId xmlns:p14="http://schemas.microsoft.com/office/powerpoint/2010/main" val="16362687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FF0F7-1568-4523-9837-F0AB907A333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6D564A6-9D82-431C-A416-78B1D0D2B62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57A20B6-40E7-4843-ACE2-B17BF2D7C1A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EFE80D8-B319-426D-99C9-B9E4032DE1FE}"/>
              </a:ext>
            </a:extLst>
          </p:cNvPr>
          <p:cNvSpPr>
            <a:spLocks noGrp="1"/>
          </p:cNvSpPr>
          <p:nvPr>
            <p:ph type="dt" sz="half" idx="10"/>
          </p:nvPr>
        </p:nvSpPr>
        <p:spPr/>
        <p:txBody>
          <a:bodyPr/>
          <a:lstStyle/>
          <a:p>
            <a:fld id="{D197EF54-014F-403E-A6E7-25BD5CBBCB55}" type="datetimeFigureOut">
              <a:rPr lang="en-US" smtClean="0"/>
              <a:t>12/1/2021</a:t>
            </a:fld>
            <a:endParaRPr lang="en-US"/>
          </a:p>
        </p:txBody>
      </p:sp>
      <p:sp>
        <p:nvSpPr>
          <p:cNvPr id="6" name="Footer Placeholder 5">
            <a:extLst>
              <a:ext uri="{FF2B5EF4-FFF2-40B4-BE49-F238E27FC236}">
                <a16:creationId xmlns:a16="http://schemas.microsoft.com/office/drawing/2014/main" id="{306DE217-FC32-48CA-9AB1-A23F404BEEE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C9DFF87-0558-4B56-8C6D-404326BB0911}"/>
              </a:ext>
            </a:extLst>
          </p:cNvPr>
          <p:cNvSpPr>
            <a:spLocks noGrp="1"/>
          </p:cNvSpPr>
          <p:nvPr>
            <p:ph type="sldNum" sz="quarter" idx="12"/>
          </p:nvPr>
        </p:nvSpPr>
        <p:spPr/>
        <p:txBody>
          <a:bodyPr/>
          <a:lstStyle/>
          <a:p>
            <a:fld id="{01D1A614-DB02-45C5-8961-2556E9DBE317}" type="slidenum">
              <a:rPr lang="en-US" smtClean="0"/>
              <a:t>‹#›</a:t>
            </a:fld>
            <a:endParaRPr lang="en-US"/>
          </a:p>
        </p:txBody>
      </p:sp>
    </p:spTree>
    <p:extLst>
      <p:ext uri="{BB962C8B-B14F-4D97-AF65-F5344CB8AC3E}">
        <p14:creationId xmlns:p14="http://schemas.microsoft.com/office/powerpoint/2010/main" val="37991652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04E53D-349C-4F78-A640-10DE5329320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2D6BD35-503E-4CEF-BA68-4EF50EFFD9A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548B0F6-821A-4CF4-B8DB-1C255F20FAC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0A15C24-94B2-4F3A-8C1B-B9AC2A8FAC1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D142E08-B726-4165-8484-8AA84C5ED95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BBDBACE-CBC1-45EB-934B-C0A88681C168}"/>
              </a:ext>
            </a:extLst>
          </p:cNvPr>
          <p:cNvSpPr>
            <a:spLocks noGrp="1"/>
          </p:cNvSpPr>
          <p:nvPr>
            <p:ph type="dt" sz="half" idx="10"/>
          </p:nvPr>
        </p:nvSpPr>
        <p:spPr/>
        <p:txBody>
          <a:bodyPr/>
          <a:lstStyle/>
          <a:p>
            <a:fld id="{D197EF54-014F-403E-A6E7-25BD5CBBCB55}" type="datetimeFigureOut">
              <a:rPr lang="en-US" smtClean="0"/>
              <a:t>12/1/2021</a:t>
            </a:fld>
            <a:endParaRPr lang="en-US"/>
          </a:p>
        </p:txBody>
      </p:sp>
      <p:sp>
        <p:nvSpPr>
          <p:cNvPr id="8" name="Footer Placeholder 7">
            <a:extLst>
              <a:ext uri="{FF2B5EF4-FFF2-40B4-BE49-F238E27FC236}">
                <a16:creationId xmlns:a16="http://schemas.microsoft.com/office/drawing/2014/main" id="{855386BA-C2D0-4C58-A1AE-2FDF001EBAD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235F692-7089-4019-895D-4C779F2FDCF7}"/>
              </a:ext>
            </a:extLst>
          </p:cNvPr>
          <p:cNvSpPr>
            <a:spLocks noGrp="1"/>
          </p:cNvSpPr>
          <p:nvPr>
            <p:ph type="sldNum" sz="quarter" idx="12"/>
          </p:nvPr>
        </p:nvSpPr>
        <p:spPr/>
        <p:txBody>
          <a:bodyPr/>
          <a:lstStyle/>
          <a:p>
            <a:fld id="{01D1A614-DB02-45C5-8961-2556E9DBE317}" type="slidenum">
              <a:rPr lang="en-US" smtClean="0"/>
              <a:t>‹#›</a:t>
            </a:fld>
            <a:endParaRPr lang="en-US"/>
          </a:p>
        </p:txBody>
      </p:sp>
    </p:spTree>
    <p:extLst>
      <p:ext uri="{BB962C8B-B14F-4D97-AF65-F5344CB8AC3E}">
        <p14:creationId xmlns:p14="http://schemas.microsoft.com/office/powerpoint/2010/main" val="22645866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DE78CE-C035-436E-89EA-090B1234B08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B6DC5B1-8136-4D92-9143-696515E56841}"/>
              </a:ext>
            </a:extLst>
          </p:cNvPr>
          <p:cNvSpPr>
            <a:spLocks noGrp="1"/>
          </p:cNvSpPr>
          <p:nvPr>
            <p:ph type="dt" sz="half" idx="10"/>
          </p:nvPr>
        </p:nvSpPr>
        <p:spPr/>
        <p:txBody>
          <a:bodyPr/>
          <a:lstStyle/>
          <a:p>
            <a:fld id="{D197EF54-014F-403E-A6E7-25BD5CBBCB55}" type="datetimeFigureOut">
              <a:rPr lang="en-US" smtClean="0"/>
              <a:t>12/1/2021</a:t>
            </a:fld>
            <a:endParaRPr lang="en-US"/>
          </a:p>
        </p:txBody>
      </p:sp>
      <p:sp>
        <p:nvSpPr>
          <p:cNvPr id="4" name="Footer Placeholder 3">
            <a:extLst>
              <a:ext uri="{FF2B5EF4-FFF2-40B4-BE49-F238E27FC236}">
                <a16:creationId xmlns:a16="http://schemas.microsoft.com/office/drawing/2014/main" id="{BA259C1A-5A6E-4316-B16B-34B1658684D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7772A21-119B-4159-BE94-CB9E7FF33EBE}"/>
              </a:ext>
            </a:extLst>
          </p:cNvPr>
          <p:cNvSpPr>
            <a:spLocks noGrp="1"/>
          </p:cNvSpPr>
          <p:nvPr>
            <p:ph type="sldNum" sz="quarter" idx="12"/>
          </p:nvPr>
        </p:nvSpPr>
        <p:spPr/>
        <p:txBody>
          <a:bodyPr/>
          <a:lstStyle/>
          <a:p>
            <a:fld id="{01D1A614-DB02-45C5-8961-2556E9DBE317}" type="slidenum">
              <a:rPr lang="en-US" smtClean="0"/>
              <a:t>‹#›</a:t>
            </a:fld>
            <a:endParaRPr lang="en-US"/>
          </a:p>
        </p:txBody>
      </p:sp>
    </p:spTree>
    <p:extLst>
      <p:ext uri="{BB962C8B-B14F-4D97-AF65-F5344CB8AC3E}">
        <p14:creationId xmlns:p14="http://schemas.microsoft.com/office/powerpoint/2010/main" val="20596902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D321988-7C0D-4902-8D99-4B7033492DCF}"/>
              </a:ext>
            </a:extLst>
          </p:cNvPr>
          <p:cNvSpPr>
            <a:spLocks noGrp="1"/>
          </p:cNvSpPr>
          <p:nvPr>
            <p:ph type="dt" sz="half" idx="10"/>
          </p:nvPr>
        </p:nvSpPr>
        <p:spPr/>
        <p:txBody>
          <a:bodyPr/>
          <a:lstStyle/>
          <a:p>
            <a:fld id="{D197EF54-014F-403E-A6E7-25BD5CBBCB55}" type="datetimeFigureOut">
              <a:rPr lang="en-US" smtClean="0"/>
              <a:t>12/1/2021</a:t>
            </a:fld>
            <a:endParaRPr lang="en-US"/>
          </a:p>
        </p:txBody>
      </p:sp>
      <p:sp>
        <p:nvSpPr>
          <p:cNvPr id="3" name="Footer Placeholder 2">
            <a:extLst>
              <a:ext uri="{FF2B5EF4-FFF2-40B4-BE49-F238E27FC236}">
                <a16:creationId xmlns:a16="http://schemas.microsoft.com/office/drawing/2014/main" id="{E3562D9C-DA0B-434F-AD17-0B482AA17B9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08E8903-6EC2-4900-8AB1-B4B11CAF19E0}"/>
              </a:ext>
            </a:extLst>
          </p:cNvPr>
          <p:cNvSpPr>
            <a:spLocks noGrp="1"/>
          </p:cNvSpPr>
          <p:nvPr>
            <p:ph type="sldNum" sz="quarter" idx="12"/>
          </p:nvPr>
        </p:nvSpPr>
        <p:spPr/>
        <p:txBody>
          <a:bodyPr/>
          <a:lstStyle/>
          <a:p>
            <a:fld id="{01D1A614-DB02-45C5-8961-2556E9DBE317}" type="slidenum">
              <a:rPr lang="en-US" smtClean="0"/>
              <a:t>‹#›</a:t>
            </a:fld>
            <a:endParaRPr lang="en-US"/>
          </a:p>
        </p:txBody>
      </p:sp>
    </p:spTree>
    <p:extLst>
      <p:ext uri="{BB962C8B-B14F-4D97-AF65-F5344CB8AC3E}">
        <p14:creationId xmlns:p14="http://schemas.microsoft.com/office/powerpoint/2010/main" val="12867072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767F61-EFCC-418D-B103-26308F1EF2D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022F3D7-1E34-4904-9DD0-D9D7E11D8C7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12BF609-CEFC-49BD-A354-A6D96236C80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8F7D92B-F4C1-4687-81C2-9C8064CD22D1}"/>
              </a:ext>
            </a:extLst>
          </p:cNvPr>
          <p:cNvSpPr>
            <a:spLocks noGrp="1"/>
          </p:cNvSpPr>
          <p:nvPr>
            <p:ph type="dt" sz="half" idx="10"/>
          </p:nvPr>
        </p:nvSpPr>
        <p:spPr/>
        <p:txBody>
          <a:bodyPr/>
          <a:lstStyle/>
          <a:p>
            <a:fld id="{D197EF54-014F-403E-A6E7-25BD5CBBCB55}" type="datetimeFigureOut">
              <a:rPr lang="en-US" smtClean="0"/>
              <a:t>12/1/2021</a:t>
            </a:fld>
            <a:endParaRPr lang="en-US"/>
          </a:p>
        </p:txBody>
      </p:sp>
      <p:sp>
        <p:nvSpPr>
          <p:cNvPr id="6" name="Footer Placeholder 5">
            <a:extLst>
              <a:ext uri="{FF2B5EF4-FFF2-40B4-BE49-F238E27FC236}">
                <a16:creationId xmlns:a16="http://schemas.microsoft.com/office/drawing/2014/main" id="{39D24DC9-B652-4CB7-9BDC-003F06E0EF6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70DBABA-8B44-4D8F-9558-1F44368C02C9}"/>
              </a:ext>
            </a:extLst>
          </p:cNvPr>
          <p:cNvSpPr>
            <a:spLocks noGrp="1"/>
          </p:cNvSpPr>
          <p:nvPr>
            <p:ph type="sldNum" sz="quarter" idx="12"/>
          </p:nvPr>
        </p:nvSpPr>
        <p:spPr/>
        <p:txBody>
          <a:bodyPr/>
          <a:lstStyle/>
          <a:p>
            <a:fld id="{01D1A614-DB02-45C5-8961-2556E9DBE317}" type="slidenum">
              <a:rPr lang="en-US" smtClean="0"/>
              <a:t>‹#›</a:t>
            </a:fld>
            <a:endParaRPr lang="en-US"/>
          </a:p>
        </p:txBody>
      </p:sp>
    </p:spTree>
    <p:extLst>
      <p:ext uri="{BB962C8B-B14F-4D97-AF65-F5344CB8AC3E}">
        <p14:creationId xmlns:p14="http://schemas.microsoft.com/office/powerpoint/2010/main" val="20434827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14075A-413C-4FA3-8466-74809BE1A34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DEDDF30-725B-4CEA-A2B7-645E93F5241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8CF1A2C-46ED-4D2F-BD5D-3829D577F29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CE85006-3504-41AF-89B2-EC5B628755CA}"/>
              </a:ext>
            </a:extLst>
          </p:cNvPr>
          <p:cNvSpPr>
            <a:spLocks noGrp="1"/>
          </p:cNvSpPr>
          <p:nvPr>
            <p:ph type="dt" sz="half" idx="10"/>
          </p:nvPr>
        </p:nvSpPr>
        <p:spPr/>
        <p:txBody>
          <a:bodyPr/>
          <a:lstStyle/>
          <a:p>
            <a:fld id="{D197EF54-014F-403E-A6E7-25BD5CBBCB55}" type="datetimeFigureOut">
              <a:rPr lang="en-US" smtClean="0"/>
              <a:t>12/1/2021</a:t>
            </a:fld>
            <a:endParaRPr lang="en-US"/>
          </a:p>
        </p:txBody>
      </p:sp>
      <p:sp>
        <p:nvSpPr>
          <p:cNvPr id="6" name="Footer Placeholder 5">
            <a:extLst>
              <a:ext uri="{FF2B5EF4-FFF2-40B4-BE49-F238E27FC236}">
                <a16:creationId xmlns:a16="http://schemas.microsoft.com/office/drawing/2014/main" id="{8679E78D-5F65-4C0B-813C-D37062B5EE4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F4C477-B84F-48C3-8AA6-F017AE5511B9}"/>
              </a:ext>
            </a:extLst>
          </p:cNvPr>
          <p:cNvSpPr>
            <a:spLocks noGrp="1"/>
          </p:cNvSpPr>
          <p:nvPr>
            <p:ph type="sldNum" sz="quarter" idx="12"/>
          </p:nvPr>
        </p:nvSpPr>
        <p:spPr/>
        <p:txBody>
          <a:bodyPr/>
          <a:lstStyle/>
          <a:p>
            <a:fld id="{01D1A614-DB02-45C5-8961-2556E9DBE317}" type="slidenum">
              <a:rPr lang="en-US" smtClean="0"/>
              <a:t>‹#›</a:t>
            </a:fld>
            <a:endParaRPr lang="en-US"/>
          </a:p>
        </p:txBody>
      </p:sp>
    </p:spTree>
    <p:extLst>
      <p:ext uri="{BB962C8B-B14F-4D97-AF65-F5344CB8AC3E}">
        <p14:creationId xmlns:p14="http://schemas.microsoft.com/office/powerpoint/2010/main" val="41155689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ABDE71-BC6E-43A1-A013-F048DE260C8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259BAA9-E10C-410F-9633-A9A17FC45E4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10EEBA8-5E72-4B61-989D-780EB2B40008}"/>
              </a:ext>
            </a:extLst>
          </p:cNvPr>
          <p:cNvSpPr>
            <a:spLocks noGrp="1"/>
          </p:cNvSpPr>
          <p:nvPr>
            <p:ph type="dt" sz="half" idx="10"/>
          </p:nvPr>
        </p:nvSpPr>
        <p:spPr/>
        <p:txBody>
          <a:bodyPr/>
          <a:lstStyle/>
          <a:p>
            <a:fld id="{D197EF54-014F-403E-A6E7-25BD5CBBCB55}" type="datetimeFigureOut">
              <a:rPr lang="en-US" smtClean="0"/>
              <a:t>12/1/2021</a:t>
            </a:fld>
            <a:endParaRPr lang="en-US"/>
          </a:p>
        </p:txBody>
      </p:sp>
      <p:sp>
        <p:nvSpPr>
          <p:cNvPr id="5" name="Footer Placeholder 4">
            <a:extLst>
              <a:ext uri="{FF2B5EF4-FFF2-40B4-BE49-F238E27FC236}">
                <a16:creationId xmlns:a16="http://schemas.microsoft.com/office/drawing/2014/main" id="{9B9CF3E5-7017-4BDA-A788-9109AA1FF0B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206DF5-8B3D-4230-8D8A-A6C373BAED7C}"/>
              </a:ext>
            </a:extLst>
          </p:cNvPr>
          <p:cNvSpPr>
            <a:spLocks noGrp="1"/>
          </p:cNvSpPr>
          <p:nvPr>
            <p:ph type="sldNum" sz="quarter" idx="12"/>
          </p:nvPr>
        </p:nvSpPr>
        <p:spPr/>
        <p:txBody>
          <a:bodyPr/>
          <a:lstStyle/>
          <a:p>
            <a:fld id="{01D1A614-DB02-45C5-8961-2556E9DBE317}" type="slidenum">
              <a:rPr lang="en-US" smtClean="0"/>
              <a:t>‹#›</a:t>
            </a:fld>
            <a:endParaRPr lang="en-US"/>
          </a:p>
        </p:txBody>
      </p:sp>
    </p:spTree>
    <p:extLst>
      <p:ext uri="{BB962C8B-B14F-4D97-AF65-F5344CB8AC3E}">
        <p14:creationId xmlns:p14="http://schemas.microsoft.com/office/powerpoint/2010/main" val="8461633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60D8D12-83CE-4BED-A142-6CDDB195C29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C60B049-458E-4B85-BF6D-9E083181E20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777AFEE-2290-418C-8E76-0EB0CCEC6BFC}"/>
              </a:ext>
            </a:extLst>
          </p:cNvPr>
          <p:cNvSpPr>
            <a:spLocks noGrp="1"/>
          </p:cNvSpPr>
          <p:nvPr>
            <p:ph type="dt" sz="half" idx="10"/>
          </p:nvPr>
        </p:nvSpPr>
        <p:spPr/>
        <p:txBody>
          <a:bodyPr/>
          <a:lstStyle/>
          <a:p>
            <a:fld id="{D197EF54-014F-403E-A6E7-25BD5CBBCB55}" type="datetimeFigureOut">
              <a:rPr lang="en-US" smtClean="0"/>
              <a:t>12/1/2021</a:t>
            </a:fld>
            <a:endParaRPr lang="en-US"/>
          </a:p>
        </p:txBody>
      </p:sp>
      <p:sp>
        <p:nvSpPr>
          <p:cNvPr id="5" name="Footer Placeholder 4">
            <a:extLst>
              <a:ext uri="{FF2B5EF4-FFF2-40B4-BE49-F238E27FC236}">
                <a16:creationId xmlns:a16="http://schemas.microsoft.com/office/drawing/2014/main" id="{B3C24634-0D88-41ED-8AEB-CC4FB385E4A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9344C1F-3B98-459C-9731-275FAC4B1998}"/>
              </a:ext>
            </a:extLst>
          </p:cNvPr>
          <p:cNvSpPr>
            <a:spLocks noGrp="1"/>
          </p:cNvSpPr>
          <p:nvPr>
            <p:ph type="sldNum" sz="quarter" idx="12"/>
          </p:nvPr>
        </p:nvSpPr>
        <p:spPr/>
        <p:txBody>
          <a:bodyPr/>
          <a:lstStyle/>
          <a:p>
            <a:fld id="{01D1A614-DB02-45C5-8961-2556E9DBE317}" type="slidenum">
              <a:rPr lang="en-US" smtClean="0"/>
              <a:t>‹#›</a:t>
            </a:fld>
            <a:endParaRPr lang="en-US"/>
          </a:p>
        </p:txBody>
      </p:sp>
    </p:spTree>
    <p:extLst>
      <p:ext uri="{BB962C8B-B14F-4D97-AF65-F5344CB8AC3E}">
        <p14:creationId xmlns:p14="http://schemas.microsoft.com/office/powerpoint/2010/main" val="29206493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D197EF54-014F-403E-A6E7-25BD5CBBCB55}" type="datetimeFigureOut">
              <a:rPr lang="en-US" smtClean="0"/>
              <a:t>12/1/2021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D1A614-DB02-45C5-8961-2556E9DBE317}" type="slidenum">
              <a:rPr lang="en-US" smtClean="0"/>
              <a:t>‹#›</a:t>
            </a:fld>
            <a:endParaRPr lang="en-US"/>
          </a:p>
        </p:txBody>
      </p:sp>
    </p:spTree>
    <p:extLst>
      <p:ext uri="{BB962C8B-B14F-4D97-AF65-F5344CB8AC3E}">
        <p14:creationId xmlns:p14="http://schemas.microsoft.com/office/powerpoint/2010/main" val="5450215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197EF54-014F-403E-A6E7-25BD5CBBCB55}" type="datetimeFigureOut">
              <a:rPr lang="en-US" smtClean="0"/>
              <a:t>12/1/2021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D1A614-DB02-45C5-8961-2556E9DBE317}" type="slidenum">
              <a:rPr lang="en-US" smtClean="0"/>
              <a:t>‹#›</a:t>
            </a:fld>
            <a:endParaRPr lang="en-US"/>
          </a:p>
        </p:txBody>
      </p:sp>
    </p:spTree>
    <p:extLst>
      <p:ext uri="{BB962C8B-B14F-4D97-AF65-F5344CB8AC3E}">
        <p14:creationId xmlns:p14="http://schemas.microsoft.com/office/powerpoint/2010/main" val="24353839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197EF54-014F-403E-A6E7-25BD5CBBCB55}" type="datetimeFigureOut">
              <a:rPr lang="en-US" smtClean="0"/>
              <a:t>12/1/2021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D1A614-DB02-45C5-8961-2556E9DBE317}" type="slidenum">
              <a:rPr lang="en-US" smtClean="0"/>
              <a:t>‹#›</a:t>
            </a:fld>
            <a:endParaRPr lang="en-US"/>
          </a:p>
        </p:txBody>
      </p:sp>
    </p:spTree>
    <p:extLst>
      <p:ext uri="{BB962C8B-B14F-4D97-AF65-F5344CB8AC3E}">
        <p14:creationId xmlns:p14="http://schemas.microsoft.com/office/powerpoint/2010/main" val="17702901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197EF54-014F-403E-A6E7-25BD5CBBCB55}" type="datetimeFigureOut">
              <a:rPr lang="en-US" smtClean="0"/>
              <a:t>12/1/2021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1D1A614-DB02-45C5-8961-2556E9DBE317}" type="slidenum">
              <a:rPr lang="en-US" smtClean="0"/>
              <a:t>‹#›</a:t>
            </a:fld>
            <a:endParaRPr lang="en-US"/>
          </a:p>
        </p:txBody>
      </p:sp>
    </p:spTree>
    <p:extLst>
      <p:ext uri="{BB962C8B-B14F-4D97-AF65-F5344CB8AC3E}">
        <p14:creationId xmlns:p14="http://schemas.microsoft.com/office/powerpoint/2010/main" val="20461089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197EF54-014F-403E-A6E7-25BD5CBBCB55}" type="datetimeFigureOut">
              <a:rPr lang="en-US" smtClean="0"/>
              <a:t>12/1/2021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1D1A614-DB02-45C5-8961-2556E9DBE317}" type="slidenum">
              <a:rPr lang="en-US" smtClean="0"/>
              <a:t>‹#›</a:t>
            </a:fld>
            <a:endParaRPr lang="en-US"/>
          </a:p>
        </p:txBody>
      </p:sp>
    </p:spTree>
    <p:extLst>
      <p:ext uri="{BB962C8B-B14F-4D97-AF65-F5344CB8AC3E}">
        <p14:creationId xmlns:p14="http://schemas.microsoft.com/office/powerpoint/2010/main" val="21212938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D197EF54-014F-403E-A6E7-25BD5CBBCB55}" type="datetimeFigureOut">
              <a:rPr lang="en-US" smtClean="0"/>
              <a:t>12/1/2021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1D1A614-DB02-45C5-8961-2556E9DBE317}" type="slidenum">
              <a:rPr lang="en-US" smtClean="0"/>
              <a:t>‹#›</a:t>
            </a:fld>
            <a:endParaRPr lang="en-US"/>
          </a:p>
        </p:txBody>
      </p:sp>
    </p:spTree>
    <p:extLst>
      <p:ext uri="{BB962C8B-B14F-4D97-AF65-F5344CB8AC3E}">
        <p14:creationId xmlns:p14="http://schemas.microsoft.com/office/powerpoint/2010/main" val="224821542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197EF54-014F-403E-A6E7-25BD5CBBCB55}" type="datetimeFigureOut">
              <a:rPr lang="en-US" smtClean="0"/>
              <a:t>12/1/2021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1D1A614-DB02-45C5-8961-2556E9DBE317}" type="slidenum">
              <a:rPr lang="en-US" smtClean="0"/>
              <a:t>‹#›</a:t>
            </a:fld>
            <a:endParaRPr lang="en-US"/>
          </a:p>
        </p:txBody>
      </p:sp>
    </p:spTree>
    <p:extLst>
      <p:ext uri="{BB962C8B-B14F-4D97-AF65-F5344CB8AC3E}">
        <p14:creationId xmlns:p14="http://schemas.microsoft.com/office/powerpoint/2010/main" val="318321050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197EF54-014F-403E-A6E7-25BD5CBBCB55}" type="datetimeFigureOut">
              <a:rPr lang="en-US" smtClean="0"/>
              <a:t>12/1/2021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1D1A614-DB02-45C5-8961-2556E9DBE317}" type="slidenum">
              <a:rPr lang="en-US" smtClean="0"/>
              <a:t>‹#›</a:t>
            </a:fld>
            <a:endParaRPr lang="en-US"/>
          </a:p>
        </p:txBody>
      </p:sp>
    </p:spTree>
    <p:extLst>
      <p:ext uri="{BB962C8B-B14F-4D97-AF65-F5344CB8AC3E}">
        <p14:creationId xmlns:p14="http://schemas.microsoft.com/office/powerpoint/2010/main" val="153995952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197EF54-014F-403E-A6E7-25BD5CBBCB55}" type="datetimeFigureOut">
              <a:rPr lang="en-US" smtClean="0"/>
              <a:t>12/1/2021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1D1A614-DB02-45C5-8961-2556E9DBE317}" type="slidenum">
              <a:rPr lang="en-US" smtClean="0"/>
              <a:t>‹#›</a:t>
            </a:fld>
            <a:endParaRPr lang="en-US"/>
          </a:p>
        </p:txBody>
      </p:sp>
    </p:spTree>
    <p:extLst>
      <p:ext uri="{BB962C8B-B14F-4D97-AF65-F5344CB8AC3E}">
        <p14:creationId xmlns:p14="http://schemas.microsoft.com/office/powerpoint/2010/main" val="337292916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197EF54-014F-403E-A6E7-25BD5CBBCB55}" type="datetimeFigureOut">
              <a:rPr lang="en-US" smtClean="0"/>
              <a:t>12/1/2021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D1A614-DB02-45C5-8961-2556E9DBE317}" type="slidenum">
              <a:rPr lang="en-US" smtClean="0"/>
              <a:t>‹#›</a:t>
            </a:fld>
            <a:endParaRPr lang="en-US"/>
          </a:p>
        </p:txBody>
      </p:sp>
    </p:spTree>
    <p:extLst>
      <p:ext uri="{BB962C8B-B14F-4D97-AF65-F5344CB8AC3E}">
        <p14:creationId xmlns:p14="http://schemas.microsoft.com/office/powerpoint/2010/main" val="9729432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197EF54-014F-403E-A6E7-25BD5CBBCB55}" type="datetimeFigureOut">
              <a:rPr lang="en-US" smtClean="0"/>
              <a:t>12/1/2021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D1A614-DB02-45C5-8961-2556E9DBE317}" type="slidenum">
              <a:rPr lang="en-US" smtClean="0"/>
              <a:t>‹#›</a:t>
            </a:fld>
            <a:endParaRPr lang="en-US"/>
          </a:p>
        </p:txBody>
      </p:sp>
    </p:spTree>
    <p:extLst>
      <p:ext uri="{BB962C8B-B14F-4D97-AF65-F5344CB8AC3E}">
        <p14:creationId xmlns:p14="http://schemas.microsoft.com/office/powerpoint/2010/main" val="16261425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3423A5A-53CF-40D7-910D-BAD15D460A6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5F55EF14-770F-48E8-83C5-A739DF7FBFC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48629E-AAC1-43BA-BC62-415DCD4B52A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97EF54-014F-403E-A6E7-25BD5CBBCB55}" type="datetimeFigureOut">
              <a:rPr lang="en-US" smtClean="0"/>
              <a:t>12/1/2021</a:t>
            </a:fld>
            <a:endParaRPr lang="en-US"/>
          </a:p>
        </p:txBody>
      </p:sp>
      <p:sp>
        <p:nvSpPr>
          <p:cNvPr id="5" name="Footer Placeholder 4">
            <a:extLst>
              <a:ext uri="{FF2B5EF4-FFF2-40B4-BE49-F238E27FC236}">
                <a16:creationId xmlns:a16="http://schemas.microsoft.com/office/drawing/2014/main" id="{C93DF5F2-3813-4109-ADF5-475E03F696F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7DEEB296-D2F0-443C-A684-5DE548FCF9B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1D1A614-DB02-45C5-8961-2556E9DBE317}" type="slidenum">
              <a:rPr lang="en-US" smtClean="0"/>
              <a:t>‹#›</a:t>
            </a:fld>
            <a:endParaRPr lang="en-US"/>
          </a:p>
        </p:txBody>
      </p:sp>
    </p:spTree>
    <p:extLst>
      <p:ext uri="{BB962C8B-B14F-4D97-AF65-F5344CB8AC3E}">
        <p14:creationId xmlns:p14="http://schemas.microsoft.com/office/powerpoint/2010/main" val="38451988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97EF54-014F-403E-A6E7-25BD5CBBCB55}" type="datetimeFigureOut">
              <a:rPr lang="en-US" smtClean="0"/>
              <a:t>12/1/2021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1D1A614-DB02-45C5-8961-2556E9DBE317}" type="slidenum">
              <a:rPr lang="en-US" smtClean="0"/>
              <a:t>‹#›</a:t>
            </a:fld>
            <a:endParaRPr lang="en-US"/>
          </a:p>
        </p:txBody>
      </p:sp>
    </p:spTree>
    <p:extLst>
      <p:ext uri="{BB962C8B-B14F-4D97-AF65-F5344CB8AC3E}">
        <p14:creationId xmlns:p14="http://schemas.microsoft.com/office/powerpoint/2010/main" val="279686728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3.xml"/><Relationship Id="rId5" Type="http://schemas.openxmlformats.org/officeDocument/2006/relationships/image" Target="../media/image13.png"/><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hyperlink" Target="mailto:lmorris@bryant.edu" TargetMode="External"/><Relationship Id="rId7" Type="http://schemas.openxmlformats.org/officeDocument/2006/relationships/hyperlink" Target="mailto:llamontagne@bryant.edu" TargetMode="External"/><Relationship Id="rId2" Type="http://schemas.openxmlformats.org/officeDocument/2006/relationships/hyperlink" Target="mailto:ahinckley@bryant.edu" TargetMode="External"/><Relationship Id="rId1" Type="http://schemas.openxmlformats.org/officeDocument/2006/relationships/slideLayout" Target="../slideLayouts/slideLayout13.xml"/><Relationship Id="rId6" Type="http://schemas.openxmlformats.org/officeDocument/2006/relationships/hyperlink" Target="mailto:vandradefonseca@bryant.edu" TargetMode="External"/><Relationship Id="rId5" Type="http://schemas.openxmlformats.org/officeDocument/2006/relationships/hyperlink" Target="mailto:Nrigby@bryant.edu" TargetMode="External"/><Relationship Id="rId4" Type="http://schemas.openxmlformats.org/officeDocument/2006/relationships/hyperlink" Target="mailto:Skazanjian@bryant.edu" TargetMode="Externa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9">
            <a:extLst>
              <a:ext uri="{FF2B5EF4-FFF2-40B4-BE49-F238E27FC236}">
                <a16:creationId xmlns:a16="http://schemas.microsoft.com/office/drawing/2014/main" id="{5DCB5928-DC7D-4612-9922-441966E156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9" name="Freeform: Shape 11">
            <a:extLst>
              <a:ext uri="{FF2B5EF4-FFF2-40B4-BE49-F238E27FC236}">
                <a16:creationId xmlns:a16="http://schemas.microsoft.com/office/drawing/2014/main" id="{682C1161-1736-45EC-99B7-33F3CAE9D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59047" cy="6858000"/>
          </a:xfrm>
          <a:custGeom>
            <a:avLst/>
            <a:gdLst>
              <a:gd name="connsiteX0" fmla="*/ 0 w 4959047"/>
              <a:gd name="connsiteY0" fmla="*/ 0 h 6858000"/>
              <a:gd name="connsiteX1" fmla="*/ 4110127 w 4959047"/>
              <a:gd name="connsiteY1" fmla="*/ 0 h 6858000"/>
              <a:gd name="connsiteX2" fmla="*/ 4179024 w 4959047"/>
              <a:gd name="connsiteY2" fmla="*/ 123368 h 6858000"/>
              <a:gd name="connsiteX3" fmla="*/ 4959047 w 4959047"/>
              <a:gd name="connsiteY3" fmla="*/ 3429000 h 6858000"/>
              <a:gd name="connsiteX4" fmla="*/ 4179024 w 4959047"/>
              <a:gd name="connsiteY4" fmla="*/ 6734633 h 6858000"/>
              <a:gd name="connsiteX5" fmla="*/ 4110127 w 4959047"/>
              <a:gd name="connsiteY5" fmla="*/ 6858000 h 6858000"/>
              <a:gd name="connsiteX6" fmla="*/ 0 w 495904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59047" h="6858000">
                <a:moveTo>
                  <a:pt x="0" y="0"/>
                </a:moveTo>
                <a:lnTo>
                  <a:pt x="4110127" y="0"/>
                </a:lnTo>
                <a:lnTo>
                  <a:pt x="4179024" y="123368"/>
                </a:lnTo>
                <a:cubicBezTo>
                  <a:pt x="4668929" y="1045156"/>
                  <a:pt x="4959047" y="2189404"/>
                  <a:pt x="4959047" y="3429000"/>
                </a:cubicBezTo>
                <a:cubicBezTo>
                  <a:pt x="4959047" y="4668597"/>
                  <a:pt x="4668929" y="5812845"/>
                  <a:pt x="4179024" y="6734633"/>
                </a:cubicBezTo>
                <a:lnTo>
                  <a:pt x="4110127"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0" name="Freeform: Shape 13">
            <a:extLst>
              <a:ext uri="{FF2B5EF4-FFF2-40B4-BE49-F238E27FC236}">
                <a16:creationId xmlns:a16="http://schemas.microsoft.com/office/drawing/2014/main" id="{84D4DDB8-B68F-45B0-9F62-C4279996F6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48887" cy="6858000"/>
          </a:xfrm>
          <a:custGeom>
            <a:avLst/>
            <a:gdLst>
              <a:gd name="connsiteX0" fmla="*/ 0 w 4948887"/>
              <a:gd name="connsiteY0" fmla="*/ 0 h 6858000"/>
              <a:gd name="connsiteX1" fmla="*/ 4099967 w 4948887"/>
              <a:gd name="connsiteY1" fmla="*/ 0 h 6858000"/>
              <a:gd name="connsiteX2" fmla="*/ 4168864 w 4948887"/>
              <a:gd name="connsiteY2" fmla="*/ 123368 h 6858000"/>
              <a:gd name="connsiteX3" fmla="*/ 4948887 w 4948887"/>
              <a:gd name="connsiteY3" fmla="*/ 3429000 h 6858000"/>
              <a:gd name="connsiteX4" fmla="*/ 4168864 w 4948887"/>
              <a:gd name="connsiteY4" fmla="*/ 6734633 h 6858000"/>
              <a:gd name="connsiteX5" fmla="*/ 4099967 w 4948887"/>
              <a:gd name="connsiteY5" fmla="*/ 6858000 h 6858000"/>
              <a:gd name="connsiteX6" fmla="*/ 0 w 494888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48887" h="6858000">
                <a:moveTo>
                  <a:pt x="0" y="0"/>
                </a:moveTo>
                <a:lnTo>
                  <a:pt x="4099967" y="0"/>
                </a:lnTo>
                <a:lnTo>
                  <a:pt x="4168864" y="123368"/>
                </a:lnTo>
                <a:cubicBezTo>
                  <a:pt x="4658769" y="1045156"/>
                  <a:pt x="4948887" y="2189404"/>
                  <a:pt x="4948887" y="3429000"/>
                </a:cubicBezTo>
                <a:cubicBezTo>
                  <a:pt x="4948887" y="4668597"/>
                  <a:pt x="4658769" y="5812845"/>
                  <a:pt x="4168864" y="6734633"/>
                </a:cubicBezTo>
                <a:lnTo>
                  <a:pt x="4099967"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B30AA36-AC10-4924-BF00-5AD488DF13E2}"/>
              </a:ext>
            </a:extLst>
          </p:cNvPr>
          <p:cNvSpPr>
            <a:spLocks noGrp="1"/>
          </p:cNvSpPr>
          <p:nvPr>
            <p:ph type="ctrTitle"/>
          </p:nvPr>
        </p:nvSpPr>
        <p:spPr>
          <a:xfrm>
            <a:off x="477981" y="1122363"/>
            <a:ext cx="4023360" cy="3204134"/>
          </a:xfrm>
        </p:spPr>
        <p:txBody>
          <a:bodyPr anchor="b">
            <a:normAutofit/>
          </a:bodyPr>
          <a:lstStyle/>
          <a:p>
            <a:pPr algn="l"/>
            <a:r>
              <a:rPr lang="en-US" sz="4800" dirty="0"/>
              <a:t>Annual Budget Trainings</a:t>
            </a:r>
          </a:p>
        </p:txBody>
      </p:sp>
      <p:sp>
        <p:nvSpPr>
          <p:cNvPr id="3" name="Subtitle 2">
            <a:extLst>
              <a:ext uri="{FF2B5EF4-FFF2-40B4-BE49-F238E27FC236}">
                <a16:creationId xmlns:a16="http://schemas.microsoft.com/office/drawing/2014/main" id="{4047ABEE-440A-4278-81E0-9F39EE5C187F}"/>
              </a:ext>
            </a:extLst>
          </p:cNvPr>
          <p:cNvSpPr>
            <a:spLocks noGrp="1"/>
          </p:cNvSpPr>
          <p:nvPr>
            <p:ph type="subTitle" idx="1"/>
          </p:nvPr>
        </p:nvSpPr>
        <p:spPr>
          <a:xfrm>
            <a:off x="237506" y="4676872"/>
            <a:ext cx="4263835" cy="2181128"/>
          </a:xfrm>
        </p:spPr>
        <p:txBody>
          <a:bodyPr>
            <a:normAutofit fontScale="92500" lnSpcReduction="20000"/>
          </a:bodyPr>
          <a:lstStyle/>
          <a:p>
            <a:pPr algn="l"/>
            <a:r>
              <a:rPr lang="en-US" sz="1600" b="1" dirty="0"/>
              <a:t>Andrew Hinckley</a:t>
            </a:r>
            <a:r>
              <a:rPr lang="en-US" sz="1600" dirty="0"/>
              <a:t>, </a:t>
            </a:r>
            <a:r>
              <a:rPr lang="en-US" sz="1600" i="1" dirty="0"/>
              <a:t>Student Government Treasurer</a:t>
            </a:r>
          </a:p>
          <a:p>
            <a:pPr algn="l"/>
            <a:r>
              <a:rPr lang="en-US" sz="1600" b="1" dirty="0"/>
              <a:t>Lisa Morris</a:t>
            </a:r>
            <a:r>
              <a:rPr lang="en-US" sz="1600" dirty="0"/>
              <a:t>, </a:t>
            </a:r>
            <a:r>
              <a:rPr lang="en-US" sz="1600" i="1" dirty="0"/>
              <a:t>Director of Finance, Budgeting, &amp; Operations for Student Affairs</a:t>
            </a:r>
          </a:p>
          <a:p>
            <a:pPr algn="l"/>
            <a:r>
              <a:rPr lang="en-US" sz="1600" b="1" dirty="0"/>
              <a:t>Stephanie O’Leary</a:t>
            </a:r>
            <a:r>
              <a:rPr lang="en-US" sz="1600" dirty="0"/>
              <a:t>, </a:t>
            </a:r>
            <a:r>
              <a:rPr lang="en-US" sz="1600" i="1" dirty="0"/>
              <a:t>FSC Operations &amp; Budget Manager</a:t>
            </a:r>
          </a:p>
          <a:p>
            <a:pPr algn="l"/>
            <a:r>
              <a:rPr lang="en-US" sz="1600" b="1" i="1" dirty="0"/>
              <a:t>Nicole Rigby, </a:t>
            </a:r>
            <a:r>
              <a:rPr lang="en-US" sz="1600" i="1" dirty="0"/>
              <a:t>Assistant Director, CSLI</a:t>
            </a:r>
            <a:endParaRPr lang="en-US" sz="1600" b="1" i="1" dirty="0"/>
          </a:p>
          <a:p>
            <a:pPr algn="l"/>
            <a:r>
              <a:rPr lang="en-US" sz="1600" b="1" dirty="0"/>
              <a:t>Miles Inman</a:t>
            </a:r>
            <a:r>
              <a:rPr lang="en-US" sz="1600" dirty="0"/>
              <a:t> </a:t>
            </a:r>
            <a:r>
              <a:rPr lang="en-US" sz="1600" i="1" dirty="0"/>
              <a:t>Vice-Chair of Ways &amp; Means</a:t>
            </a:r>
          </a:p>
          <a:p>
            <a:pPr algn="l"/>
            <a:r>
              <a:rPr lang="en-US" sz="1600" b="1" dirty="0"/>
              <a:t>Victoria Andrade-Fonseca</a:t>
            </a:r>
            <a:r>
              <a:rPr lang="en-US" sz="1600" dirty="0"/>
              <a:t>, </a:t>
            </a:r>
            <a:r>
              <a:rPr lang="en-US" sz="1600" i="1" dirty="0"/>
              <a:t>Vice President for Organizational Development</a:t>
            </a:r>
          </a:p>
          <a:p>
            <a:pPr algn="l"/>
            <a:endParaRPr lang="en-US" sz="1600" i="1" dirty="0"/>
          </a:p>
        </p:txBody>
      </p:sp>
      <p:sp>
        <p:nvSpPr>
          <p:cNvPr id="16" name="Rectangle 15">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8" name="Rectangle 17">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close up of a logo&#10;&#10;Description automatically generated">
            <a:extLst>
              <a:ext uri="{FF2B5EF4-FFF2-40B4-BE49-F238E27FC236}">
                <a16:creationId xmlns:a16="http://schemas.microsoft.com/office/drawing/2014/main" id="{D0CCB70E-B86A-4EEC-A65E-BC53DAC150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91084" y="625684"/>
            <a:ext cx="5455380" cy="5455380"/>
          </a:xfrm>
          <a:prstGeom prst="rect">
            <a:avLst/>
          </a:prstGeom>
        </p:spPr>
      </p:pic>
    </p:spTree>
    <p:extLst>
      <p:ext uri="{BB962C8B-B14F-4D97-AF65-F5344CB8AC3E}">
        <p14:creationId xmlns:p14="http://schemas.microsoft.com/office/powerpoint/2010/main" val="3155272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48E011-6974-444D-92B7-66FDD0EC5E0D}"/>
              </a:ext>
            </a:extLst>
          </p:cNvPr>
          <p:cNvSpPr>
            <a:spLocks noGrp="1"/>
          </p:cNvSpPr>
          <p:nvPr>
            <p:ph type="title"/>
          </p:nvPr>
        </p:nvSpPr>
        <p:spPr>
          <a:xfrm>
            <a:off x="677334" y="489854"/>
            <a:ext cx="8596668" cy="909675"/>
          </a:xfrm>
        </p:spPr>
        <p:txBody>
          <a:bodyPr>
            <a:normAutofit/>
          </a:bodyPr>
          <a:lstStyle/>
          <a:p>
            <a:pPr algn="l"/>
            <a:r>
              <a:rPr lang="en-US" dirty="0"/>
              <a:t>Acronyms and Definitions</a:t>
            </a:r>
          </a:p>
        </p:txBody>
      </p:sp>
      <p:sp>
        <p:nvSpPr>
          <p:cNvPr id="3" name="Content Placeholder 2">
            <a:extLst>
              <a:ext uri="{FF2B5EF4-FFF2-40B4-BE49-F238E27FC236}">
                <a16:creationId xmlns:a16="http://schemas.microsoft.com/office/drawing/2014/main" id="{1DFE29BD-30DA-4CCC-869E-BE99E7D9D27D}"/>
              </a:ext>
            </a:extLst>
          </p:cNvPr>
          <p:cNvSpPr>
            <a:spLocks noGrp="1"/>
          </p:cNvSpPr>
          <p:nvPr>
            <p:ph idx="1"/>
          </p:nvPr>
        </p:nvSpPr>
        <p:spPr>
          <a:xfrm>
            <a:off x="677334" y="1869897"/>
            <a:ext cx="8596668" cy="4269643"/>
          </a:xfrm>
        </p:spPr>
        <p:txBody>
          <a:bodyPr>
            <a:noAutofit/>
          </a:bodyPr>
          <a:lstStyle/>
          <a:p>
            <a:r>
              <a:rPr lang="en-US" sz="2400" dirty="0"/>
              <a:t>WAM = Ways and Means</a:t>
            </a:r>
          </a:p>
          <a:p>
            <a:r>
              <a:rPr lang="en-US" sz="2400" dirty="0"/>
              <a:t>RAF = Request for Additional Funding</a:t>
            </a:r>
          </a:p>
          <a:p>
            <a:r>
              <a:rPr lang="en-US" sz="2400" dirty="0"/>
              <a:t>SIF = Student Involvement Fee</a:t>
            </a:r>
          </a:p>
          <a:p>
            <a:r>
              <a:rPr lang="en-US" sz="2400" dirty="0"/>
              <a:t>RSO = Recognized Student Organization</a:t>
            </a:r>
          </a:p>
          <a:p>
            <a:r>
              <a:rPr lang="en-US" sz="2400" dirty="0"/>
              <a:t>USG = University Student Government</a:t>
            </a:r>
          </a:p>
          <a:p>
            <a:r>
              <a:rPr lang="en-US" sz="2400" dirty="0"/>
              <a:t>FY = Fiscal Year</a:t>
            </a:r>
          </a:p>
          <a:p>
            <a:r>
              <a:rPr lang="en-US" sz="2400" dirty="0"/>
              <a:t>CSLI = Center for Student Leadership and Involvement</a:t>
            </a:r>
          </a:p>
          <a:p>
            <a:r>
              <a:rPr lang="en-US" sz="2400" dirty="0"/>
              <a:t>Annual Budget Hearings = Budgeting process for next Fiscal Year</a:t>
            </a:r>
          </a:p>
        </p:txBody>
      </p:sp>
    </p:spTree>
    <p:extLst>
      <p:ext uri="{BB962C8B-B14F-4D97-AF65-F5344CB8AC3E}">
        <p14:creationId xmlns:p14="http://schemas.microsoft.com/office/powerpoint/2010/main" val="21609596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65A4B5-FEB5-406E-9389-E84059C9FBC3}"/>
              </a:ext>
            </a:extLst>
          </p:cNvPr>
          <p:cNvSpPr>
            <a:spLocks noGrp="1"/>
          </p:cNvSpPr>
          <p:nvPr>
            <p:ph type="title"/>
          </p:nvPr>
        </p:nvSpPr>
        <p:spPr/>
        <p:txBody>
          <a:bodyPr/>
          <a:lstStyle/>
          <a:p>
            <a:r>
              <a:rPr lang="en-US" dirty="0"/>
              <a:t>What are we budgeting for?</a:t>
            </a:r>
          </a:p>
        </p:txBody>
      </p:sp>
      <p:sp>
        <p:nvSpPr>
          <p:cNvPr id="3" name="Content Placeholder 2">
            <a:extLst>
              <a:ext uri="{FF2B5EF4-FFF2-40B4-BE49-F238E27FC236}">
                <a16:creationId xmlns:a16="http://schemas.microsoft.com/office/drawing/2014/main" id="{0BEDCCDB-0D87-469C-8E76-465EEDB3FBEC}"/>
              </a:ext>
            </a:extLst>
          </p:cNvPr>
          <p:cNvSpPr>
            <a:spLocks noGrp="1"/>
          </p:cNvSpPr>
          <p:nvPr>
            <p:ph idx="1"/>
          </p:nvPr>
        </p:nvSpPr>
        <p:spPr/>
        <p:txBody>
          <a:bodyPr vert="horz" lIns="91440" tIns="45720" rIns="91440" bIns="45720" rtlCol="0" anchor="t">
            <a:normAutofit/>
          </a:bodyPr>
          <a:lstStyle/>
          <a:p>
            <a:r>
              <a:rPr lang="en-US" dirty="0"/>
              <a:t>FY 2023</a:t>
            </a:r>
          </a:p>
          <a:p>
            <a:pPr lvl="1"/>
            <a:r>
              <a:rPr lang="en-US" dirty="0"/>
              <a:t>Fall 2022-Spring 2023 operating budget</a:t>
            </a:r>
          </a:p>
          <a:p>
            <a:pPr lvl="1"/>
            <a:r>
              <a:rPr lang="en-US" dirty="0"/>
              <a:t>Main source of funds for the fiscal year</a:t>
            </a:r>
          </a:p>
          <a:p>
            <a:pPr lvl="1"/>
            <a:r>
              <a:rPr lang="en-US" dirty="0">
                <a:cs typeface="Calibri"/>
              </a:rPr>
              <a:t>NO Rollover option</a:t>
            </a:r>
          </a:p>
          <a:p>
            <a:pPr lvl="2"/>
            <a:r>
              <a:rPr lang="en-US" dirty="0">
                <a:cs typeface="Calibri"/>
              </a:rPr>
              <a:t>You may request the same amount of funding, but you will still need to attend a hearing</a:t>
            </a:r>
          </a:p>
        </p:txBody>
      </p:sp>
    </p:spTree>
    <p:extLst>
      <p:ext uri="{BB962C8B-B14F-4D97-AF65-F5344CB8AC3E}">
        <p14:creationId xmlns:p14="http://schemas.microsoft.com/office/powerpoint/2010/main" val="16370262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2">
            <a:extLst>
              <a:ext uri="{FF2B5EF4-FFF2-40B4-BE49-F238E27FC236}">
                <a16:creationId xmlns:a16="http://schemas.microsoft.com/office/drawing/2014/main" id="{DAF1966E-FD40-4A4A-B61B-C4DF7FA05F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1" name="Rectangle 24">
            <a:extLst>
              <a:ext uri="{FF2B5EF4-FFF2-40B4-BE49-F238E27FC236}">
                <a16:creationId xmlns:a16="http://schemas.microsoft.com/office/drawing/2014/main" id="{047BFA19-D45E-416B-A404-7AF2F3F2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9525">
            <a:solidFill>
              <a:srgbClr val="EFEFEF"/>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32" name="Rectangle 26">
            <a:extLst>
              <a:ext uri="{FF2B5EF4-FFF2-40B4-BE49-F238E27FC236}">
                <a16:creationId xmlns:a16="http://schemas.microsoft.com/office/drawing/2014/main" id="{8E0105E7-23DB-4CF2-8258-FF47C762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8C3DC66-8FA4-47A6-B3E8-FB713F23B150}"/>
              </a:ext>
            </a:extLst>
          </p:cNvPr>
          <p:cNvSpPr>
            <a:spLocks noGrp="1"/>
          </p:cNvSpPr>
          <p:nvPr>
            <p:ph type="title"/>
          </p:nvPr>
        </p:nvSpPr>
        <p:spPr>
          <a:xfrm>
            <a:off x="1115568" y="548640"/>
            <a:ext cx="10168128" cy="1179576"/>
          </a:xfrm>
        </p:spPr>
        <p:txBody>
          <a:bodyPr>
            <a:normAutofit/>
          </a:bodyPr>
          <a:lstStyle/>
          <a:p>
            <a:r>
              <a:rPr lang="en-US" sz="4000"/>
              <a:t>Timeline</a:t>
            </a:r>
          </a:p>
        </p:txBody>
      </p:sp>
      <p:sp>
        <p:nvSpPr>
          <p:cNvPr id="29" name="Rectangle 28">
            <a:extLst>
              <a:ext uri="{FF2B5EF4-FFF2-40B4-BE49-F238E27FC236}">
                <a16:creationId xmlns:a16="http://schemas.microsoft.com/office/drawing/2014/main" id="{074B4F7D-14B2-478B-8BF5-01E4E0C5D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5895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418F089A-F9DE-43D3-9DB3-590AA53A1CD2}"/>
              </a:ext>
            </a:extLst>
          </p:cNvPr>
          <p:cNvSpPr>
            <a:spLocks noGrp="1"/>
          </p:cNvSpPr>
          <p:nvPr>
            <p:ph idx="1"/>
          </p:nvPr>
        </p:nvSpPr>
        <p:spPr>
          <a:xfrm>
            <a:off x="626850" y="2276856"/>
            <a:ext cx="11250076" cy="3695020"/>
          </a:xfrm>
        </p:spPr>
        <p:txBody>
          <a:bodyPr vert="horz" lIns="91440" tIns="45720" rIns="91440" bIns="45720" rtlCol="0" anchor="t">
            <a:normAutofit/>
          </a:bodyPr>
          <a:lstStyle/>
          <a:p>
            <a:r>
              <a:rPr lang="en-US" dirty="0"/>
              <a:t>December– Annual Budget Trainings</a:t>
            </a:r>
            <a:endParaRPr lang="en-US" dirty="0">
              <a:cs typeface="Calibri"/>
            </a:endParaRPr>
          </a:p>
          <a:p>
            <a:r>
              <a:rPr lang="en-US" dirty="0"/>
              <a:t>Now until January 15</a:t>
            </a:r>
            <a:r>
              <a:rPr lang="en-US" baseline="30000" dirty="0"/>
              <a:t>th</a:t>
            </a:r>
            <a:r>
              <a:rPr lang="en-US" dirty="0"/>
              <a:t>, 2022– Annual Budget Request Submissions</a:t>
            </a:r>
          </a:p>
          <a:p>
            <a:r>
              <a:rPr lang="en-US" b="1" dirty="0">
                <a:solidFill>
                  <a:srgbClr val="FF0000"/>
                </a:solidFill>
              </a:rPr>
              <a:t>January 15</a:t>
            </a:r>
            <a:r>
              <a:rPr lang="en-US" b="1" baseline="30000" dirty="0">
                <a:solidFill>
                  <a:srgbClr val="FF0000"/>
                </a:solidFill>
              </a:rPr>
              <a:t>th</a:t>
            </a:r>
            <a:r>
              <a:rPr lang="en-US" b="1" dirty="0">
                <a:solidFill>
                  <a:srgbClr val="FF0000"/>
                </a:solidFill>
              </a:rPr>
              <a:t>, 2022 at Midnight– ANNUAL BUDGETS ARE DUE!</a:t>
            </a:r>
          </a:p>
          <a:p>
            <a:r>
              <a:rPr lang="en-US" dirty="0"/>
              <a:t>January 31</a:t>
            </a:r>
            <a:r>
              <a:rPr lang="en-US" baseline="30000" dirty="0"/>
              <a:t>st</a:t>
            </a:r>
            <a:r>
              <a:rPr lang="en-US" dirty="0"/>
              <a:t>, 2022 10 AM-7 PM – Sign-ups for Annual Budget Hearings</a:t>
            </a:r>
          </a:p>
          <a:p>
            <a:r>
              <a:rPr lang="en-US" dirty="0"/>
              <a:t>February 3-5</a:t>
            </a:r>
            <a:r>
              <a:rPr lang="en-US" baseline="30000" dirty="0"/>
              <a:t>th</a:t>
            </a:r>
            <a:r>
              <a:rPr lang="en-US" dirty="0"/>
              <a:t>, 10-12</a:t>
            </a:r>
            <a:r>
              <a:rPr lang="en-US" baseline="30000" dirty="0"/>
              <a:t>th</a:t>
            </a:r>
            <a:r>
              <a:rPr lang="en-US" dirty="0"/>
              <a:t>,WAM Annual Budget Hearings (Bello 214)</a:t>
            </a:r>
          </a:p>
          <a:p>
            <a:r>
              <a:rPr lang="en-US" dirty="0"/>
              <a:t>February 16</a:t>
            </a:r>
            <a:r>
              <a:rPr lang="en-US" baseline="30000" dirty="0"/>
              <a:t>th</a:t>
            </a:r>
            <a:r>
              <a:rPr lang="en-US" dirty="0"/>
              <a:t>, 2022 – Senate Appropriations Hearing (4pm Fisher Papitto)</a:t>
            </a:r>
            <a:endParaRPr lang="en-US" dirty="0">
              <a:cs typeface="Calibri"/>
            </a:endParaRPr>
          </a:p>
        </p:txBody>
      </p:sp>
    </p:spTree>
    <p:extLst>
      <p:ext uri="{BB962C8B-B14F-4D97-AF65-F5344CB8AC3E}">
        <p14:creationId xmlns:p14="http://schemas.microsoft.com/office/powerpoint/2010/main" val="4055411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029D5AD-8348-4446-B191-6A9B6FE03F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Freeform: Shape 9">
            <a:extLst>
              <a:ext uri="{FF2B5EF4-FFF2-40B4-BE49-F238E27FC236}">
                <a16:creationId xmlns:a16="http://schemas.microsoft.com/office/drawing/2014/main" id="{A3F395A2-2B64-4749-BD93-2F159C7E1F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1899601"/>
          </a:xfrm>
          <a:custGeom>
            <a:avLst/>
            <a:gdLst>
              <a:gd name="connsiteX0" fmla="*/ 0 w 12188952"/>
              <a:gd name="connsiteY0" fmla="*/ 0 h 1899601"/>
              <a:gd name="connsiteX1" fmla="*/ 12188952 w 12188952"/>
              <a:gd name="connsiteY1" fmla="*/ 0 h 1899601"/>
              <a:gd name="connsiteX2" fmla="*/ 12188952 w 12188952"/>
              <a:gd name="connsiteY2" fmla="*/ 1635106 h 1899601"/>
              <a:gd name="connsiteX3" fmla="*/ 11356325 w 12188952"/>
              <a:gd name="connsiteY3" fmla="*/ 1707615 h 1899601"/>
              <a:gd name="connsiteX4" fmla="*/ 6096001 w 12188952"/>
              <a:gd name="connsiteY4" fmla="*/ 1899601 h 1899601"/>
              <a:gd name="connsiteX5" fmla="*/ 835678 w 12188952"/>
              <a:gd name="connsiteY5" fmla="*/ 1707615 h 1899601"/>
              <a:gd name="connsiteX6" fmla="*/ 0 w 12188952"/>
              <a:gd name="connsiteY6" fmla="*/ 1634841 h 1899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88952" h="1899601">
                <a:moveTo>
                  <a:pt x="0" y="0"/>
                </a:moveTo>
                <a:lnTo>
                  <a:pt x="12188952" y="0"/>
                </a:lnTo>
                <a:lnTo>
                  <a:pt x="12188952" y="1635106"/>
                </a:lnTo>
                <a:lnTo>
                  <a:pt x="11356325" y="1707615"/>
                </a:lnTo>
                <a:cubicBezTo>
                  <a:pt x="9739512" y="1831240"/>
                  <a:pt x="7961919" y="1899601"/>
                  <a:pt x="6096001" y="1899601"/>
                </a:cubicBezTo>
                <a:cubicBezTo>
                  <a:pt x="4230084" y="1899601"/>
                  <a:pt x="2452490" y="1831240"/>
                  <a:pt x="835678" y="1707615"/>
                </a:cubicBezTo>
                <a:lnTo>
                  <a:pt x="0" y="1634841"/>
                </a:lnTo>
                <a:close/>
              </a:path>
            </a:pathLst>
          </a:custGeom>
          <a:ln w="9525">
            <a:solidFill>
              <a:srgbClr val="EFEFEF"/>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2" name="Freeform: Shape 11">
            <a:extLst>
              <a:ext uri="{FF2B5EF4-FFF2-40B4-BE49-F238E27FC236}">
                <a16:creationId xmlns:a16="http://schemas.microsoft.com/office/drawing/2014/main" id="{5CF0135B-EAB8-4CA0-896C-2D897ECD28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890722"/>
          </a:xfrm>
          <a:custGeom>
            <a:avLst/>
            <a:gdLst>
              <a:gd name="connsiteX0" fmla="*/ 0 w 12192000"/>
              <a:gd name="connsiteY0" fmla="*/ 0 h 1890722"/>
              <a:gd name="connsiteX1" fmla="*/ 12192000 w 12192000"/>
              <a:gd name="connsiteY1" fmla="*/ 0 h 1890722"/>
              <a:gd name="connsiteX2" fmla="*/ 12192000 w 12192000"/>
              <a:gd name="connsiteY2" fmla="*/ 1626227 h 1890722"/>
              <a:gd name="connsiteX3" fmla="*/ 11359165 w 12192000"/>
              <a:gd name="connsiteY3" fmla="*/ 1698736 h 1890722"/>
              <a:gd name="connsiteX4" fmla="*/ 6097526 w 12192000"/>
              <a:gd name="connsiteY4" fmla="*/ 1890722 h 1890722"/>
              <a:gd name="connsiteX5" fmla="*/ 835887 w 12192000"/>
              <a:gd name="connsiteY5" fmla="*/ 1698736 h 1890722"/>
              <a:gd name="connsiteX6" fmla="*/ 0 w 12192000"/>
              <a:gd name="connsiteY6" fmla="*/ 1625962 h 1890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1890722">
                <a:moveTo>
                  <a:pt x="0" y="0"/>
                </a:moveTo>
                <a:lnTo>
                  <a:pt x="12192000" y="0"/>
                </a:lnTo>
                <a:lnTo>
                  <a:pt x="12192000" y="1626227"/>
                </a:lnTo>
                <a:lnTo>
                  <a:pt x="11359165" y="1698736"/>
                </a:lnTo>
                <a:cubicBezTo>
                  <a:pt x="9741947" y="1822361"/>
                  <a:pt x="7963910" y="1890722"/>
                  <a:pt x="6097526" y="1890722"/>
                </a:cubicBezTo>
                <a:cubicBezTo>
                  <a:pt x="4231142" y="1890722"/>
                  <a:pt x="2453104" y="1822361"/>
                  <a:pt x="835887" y="1698736"/>
                </a:cubicBezTo>
                <a:lnTo>
                  <a:pt x="0" y="1625962"/>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8B2360E-5222-4106-8252-AE87D9749DDA}"/>
              </a:ext>
            </a:extLst>
          </p:cNvPr>
          <p:cNvSpPr>
            <a:spLocks noGrp="1"/>
          </p:cNvSpPr>
          <p:nvPr>
            <p:ph type="title"/>
          </p:nvPr>
        </p:nvSpPr>
        <p:spPr>
          <a:xfrm>
            <a:off x="838200" y="253397"/>
            <a:ext cx="10515600" cy="1273233"/>
          </a:xfrm>
        </p:spPr>
        <p:txBody>
          <a:bodyPr>
            <a:normAutofit/>
          </a:bodyPr>
          <a:lstStyle/>
          <a:p>
            <a:r>
              <a:rPr lang="en-US" sz="4000"/>
              <a:t>WAM’s Philosophy</a:t>
            </a:r>
          </a:p>
        </p:txBody>
      </p:sp>
      <p:sp>
        <p:nvSpPr>
          <p:cNvPr id="14" name="Rectangle 13">
            <a:extLst>
              <a:ext uri="{FF2B5EF4-FFF2-40B4-BE49-F238E27FC236}">
                <a16:creationId xmlns:a16="http://schemas.microsoft.com/office/drawing/2014/main" id="{92C3387C-D24F-4737-8A37-1DC5CFF09C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2452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A1507D28-D420-46E5-9D2A-E1E480C3E382}"/>
              </a:ext>
            </a:extLst>
          </p:cNvPr>
          <p:cNvSpPr>
            <a:spLocks noGrp="1"/>
          </p:cNvSpPr>
          <p:nvPr>
            <p:ph idx="1"/>
          </p:nvPr>
        </p:nvSpPr>
        <p:spPr>
          <a:xfrm>
            <a:off x="688369" y="2152998"/>
            <a:ext cx="10665431" cy="3694176"/>
          </a:xfrm>
        </p:spPr>
        <p:txBody>
          <a:bodyPr>
            <a:normAutofit/>
          </a:bodyPr>
          <a:lstStyle/>
          <a:p>
            <a:r>
              <a:rPr lang="en-US" sz="2200" dirty="0"/>
              <a:t>Ways and Means is charged with making fair and equitable allocations of SIF Dollars to enrich our campus</a:t>
            </a:r>
          </a:p>
          <a:p>
            <a:r>
              <a:rPr lang="en-US" sz="2200" dirty="0"/>
              <a:t>We fund approximately two-thirds of available funds to RSO during Annual Budgets</a:t>
            </a:r>
          </a:p>
          <a:p>
            <a:r>
              <a:rPr lang="en-US" sz="2200" dirty="0"/>
              <a:t>Be Creative! If an event is justified, WAM will fund it.</a:t>
            </a:r>
          </a:p>
          <a:p>
            <a:pPr lvl="1"/>
            <a:r>
              <a:rPr lang="en-US" sz="1800" dirty="0"/>
              <a:t>Guidelines are for operational expenses not related to your RSO’s main purpose, don’t let them limit you</a:t>
            </a:r>
          </a:p>
        </p:txBody>
      </p:sp>
    </p:spTree>
    <p:extLst>
      <p:ext uri="{BB962C8B-B14F-4D97-AF65-F5344CB8AC3E}">
        <p14:creationId xmlns:p14="http://schemas.microsoft.com/office/powerpoint/2010/main" val="11226579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2029D5AD-8348-4446-B191-6A9B6FE03F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6" name="Freeform: Shape 9">
            <a:extLst>
              <a:ext uri="{FF2B5EF4-FFF2-40B4-BE49-F238E27FC236}">
                <a16:creationId xmlns:a16="http://schemas.microsoft.com/office/drawing/2014/main" id="{A3F395A2-2B64-4749-BD93-2F159C7E1F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1899601"/>
          </a:xfrm>
          <a:custGeom>
            <a:avLst/>
            <a:gdLst>
              <a:gd name="connsiteX0" fmla="*/ 0 w 12188952"/>
              <a:gd name="connsiteY0" fmla="*/ 0 h 1899601"/>
              <a:gd name="connsiteX1" fmla="*/ 12188952 w 12188952"/>
              <a:gd name="connsiteY1" fmla="*/ 0 h 1899601"/>
              <a:gd name="connsiteX2" fmla="*/ 12188952 w 12188952"/>
              <a:gd name="connsiteY2" fmla="*/ 1635106 h 1899601"/>
              <a:gd name="connsiteX3" fmla="*/ 11356325 w 12188952"/>
              <a:gd name="connsiteY3" fmla="*/ 1707615 h 1899601"/>
              <a:gd name="connsiteX4" fmla="*/ 6096001 w 12188952"/>
              <a:gd name="connsiteY4" fmla="*/ 1899601 h 1899601"/>
              <a:gd name="connsiteX5" fmla="*/ 835678 w 12188952"/>
              <a:gd name="connsiteY5" fmla="*/ 1707615 h 1899601"/>
              <a:gd name="connsiteX6" fmla="*/ 0 w 12188952"/>
              <a:gd name="connsiteY6" fmla="*/ 1634841 h 1899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88952" h="1899601">
                <a:moveTo>
                  <a:pt x="0" y="0"/>
                </a:moveTo>
                <a:lnTo>
                  <a:pt x="12188952" y="0"/>
                </a:lnTo>
                <a:lnTo>
                  <a:pt x="12188952" y="1635106"/>
                </a:lnTo>
                <a:lnTo>
                  <a:pt x="11356325" y="1707615"/>
                </a:lnTo>
                <a:cubicBezTo>
                  <a:pt x="9739512" y="1831240"/>
                  <a:pt x="7961919" y="1899601"/>
                  <a:pt x="6096001" y="1899601"/>
                </a:cubicBezTo>
                <a:cubicBezTo>
                  <a:pt x="4230084" y="1899601"/>
                  <a:pt x="2452490" y="1831240"/>
                  <a:pt x="835678" y="1707615"/>
                </a:cubicBezTo>
                <a:lnTo>
                  <a:pt x="0" y="1634841"/>
                </a:lnTo>
                <a:close/>
              </a:path>
            </a:pathLst>
          </a:custGeom>
          <a:ln w="9525">
            <a:solidFill>
              <a:srgbClr val="EFEFEF"/>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7" name="Freeform: Shape 11">
            <a:extLst>
              <a:ext uri="{FF2B5EF4-FFF2-40B4-BE49-F238E27FC236}">
                <a16:creationId xmlns:a16="http://schemas.microsoft.com/office/drawing/2014/main" id="{5CF0135B-EAB8-4CA0-896C-2D897ECD28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890722"/>
          </a:xfrm>
          <a:custGeom>
            <a:avLst/>
            <a:gdLst>
              <a:gd name="connsiteX0" fmla="*/ 0 w 12192000"/>
              <a:gd name="connsiteY0" fmla="*/ 0 h 1890722"/>
              <a:gd name="connsiteX1" fmla="*/ 12192000 w 12192000"/>
              <a:gd name="connsiteY1" fmla="*/ 0 h 1890722"/>
              <a:gd name="connsiteX2" fmla="*/ 12192000 w 12192000"/>
              <a:gd name="connsiteY2" fmla="*/ 1626227 h 1890722"/>
              <a:gd name="connsiteX3" fmla="*/ 11359165 w 12192000"/>
              <a:gd name="connsiteY3" fmla="*/ 1698736 h 1890722"/>
              <a:gd name="connsiteX4" fmla="*/ 6097526 w 12192000"/>
              <a:gd name="connsiteY4" fmla="*/ 1890722 h 1890722"/>
              <a:gd name="connsiteX5" fmla="*/ 835887 w 12192000"/>
              <a:gd name="connsiteY5" fmla="*/ 1698736 h 1890722"/>
              <a:gd name="connsiteX6" fmla="*/ 0 w 12192000"/>
              <a:gd name="connsiteY6" fmla="*/ 1625962 h 1890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1890722">
                <a:moveTo>
                  <a:pt x="0" y="0"/>
                </a:moveTo>
                <a:lnTo>
                  <a:pt x="12192000" y="0"/>
                </a:lnTo>
                <a:lnTo>
                  <a:pt x="12192000" y="1626227"/>
                </a:lnTo>
                <a:lnTo>
                  <a:pt x="11359165" y="1698736"/>
                </a:lnTo>
                <a:cubicBezTo>
                  <a:pt x="9741947" y="1822361"/>
                  <a:pt x="7963910" y="1890722"/>
                  <a:pt x="6097526" y="1890722"/>
                </a:cubicBezTo>
                <a:cubicBezTo>
                  <a:pt x="4231142" y="1890722"/>
                  <a:pt x="2453104" y="1822361"/>
                  <a:pt x="835887" y="1698736"/>
                </a:cubicBezTo>
                <a:lnTo>
                  <a:pt x="0" y="1625962"/>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28282CA-A7D1-4284-B348-0886B6EAAF85}"/>
              </a:ext>
            </a:extLst>
          </p:cNvPr>
          <p:cNvSpPr>
            <a:spLocks noGrp="1"/>
          </p:cNvSpPr>
          <p:nvPr>
            <p:ph type="title"/>
          </p:nvPr>
        </p:nvSpPr>
        <p:spPr>
          <a:xfrm>
            <a:off x="838200" y="253397"/>
            <a:ext cx="10515600" cy="1273233"/>
          </a:xfrm>
        </p:spPr>
        <p:txBody>
          <a:bodyPr>
            <a:normAutofit/>
          </a:bodyPr>
          <a:lstStyle/>
          <a:p>
            <a:r>
              <a:rPr lang="en-US" sz="4000" dirty="0"/>
              <a:t>FY2023 Ways &amp; Means Guidelines</a:t>
            </a:r>
          </a:p>
        </p:txBody>
      </p:sp>
      <p:sp>
        <p:nvSpPr>
          <p:cNvPr id="9" name="Rectangle 13">
            <a:extLst>
              <a:ext uri="{FF2B5EF4-FFF2-40B4-BE49-F238E27FC236}">
                <a16:creationId xmlns:a16="http://schemas.microsoft.com/office/drawing/2014/main" id="{92C3387C-D24F-4737-8A37-1DC5CFF09C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2452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6E5D8E13-869E-42D9-8403-3759AB7B4ACE}"/>
              </a:ext>
            </a:extLst>
          </p:cNvPr>
          <p:cNvSpPr>
            <a:spLocks noGrp="1"/>
          </p:cNvSpPr>
          <p:nvPr>
            <p:ph idx="1"/>
          </p:nvPr>
        </p:nvSpPr>
        <p:spPr>
          <a:xfrm>
            <a:off x="838200" y="2152999"/>
            <a:ext cx="10515600" cy="3928824"/>
          </a:xfrm>
        </p:spPr>
        <p:txBody>
          <a:bodyPr numCol="2">
            <a:normAutofit fontScale="92500" lnSpcReduction="10000"/>
          </a:bodyPr>
          <a:lstStyle/>
          <a:p>
            <a:r>
              <a:rPr lang="en-US" b="1" dirty="0"/>
              <a:t>Food for Internal Functions</a:t>
            </a:r>
          </a:p>
          <a:p>
            <a:pPr lvl="1"/>
            <a:r>
              <a:rPr lang="en-US" dirty="0"/>
              <a:t>$20 per member*</a:t>
            </a:r>
          </a:p>
          <a:p>
            <a:r>
              <a:rPr lang="en-US" b="1" dirty="0"/>
              <a:t>Promotional </a:t>
            </a:r>
            <a:r>
              <a:rPr lang="en-US" b="1" i="1" u="sng" dirty="0"/>
              <a:t>Wearables</a:t>
            </a:r>
          </a:p>
          <a:p>
            <a:pPr lvl="1"/>
            <a:r>
              <a:rPr lang="en-US" dirty="0"/>
              <a:t>$20 per member</a:t>
            </a:r>
          </a:p>
          <a:p>
            <a:r>
              <a:rPr lang="en-US" b="1" dirty="0"/>
              <a:t>Promotional </a:t>
            </a:r>
            <a:r>
              <a:rPr lang="en-US" b="1" i="1" u="sng" dirty="0"/>
              <a:t>Giveaways</a:t>
            </a:r>
          </a:p>
          <a:p>
            <a:pPr lvl="1"/>
            <a:r>
              <a:rPr lang="en-US" dirty="0"/>
              <a:t>$400 per year*</a:t>
            </a:r>
          </a:p>
          <a:p>
            <a:r>
              <a:rPr lang="en-US" b="1" dirty="0"/>
              <a:t>Internal Awards for Members</a:t>
            </a:r>
          </a:p>
          <a:p>
            <a:pPr lvl="1"/>
            <a:r>
              <a:rPr lang="en-US" dirty="0"/>
              <a:t>$200 per year</a:t>
            </a:r>
          </a:p>
          <a:p>
            <a:pPr lvl="1"/>
            <a:endParaRPr lang="en-US" dirty="0"/>
          </a:p>
          <a:p>
            <a:pPr marL="457200" lvl="1" indent="0">
              <a:buNone/>
            </a:pPr>
            <a:r>
              <a:rPr lang="en-US" dirty="0"/>
              <a:t>*-Denotes change from FY2022</a:t>
            </a:r>
          </a:p>
          <a:p>
            <a:r>
              <a:rPr lang="en-US" b="1" dirty="0"/>
              <a:t>Printing &amp; Copying</a:t>
            </a:r>
          </a:p>
          <a:p>
            <a:pPr lvl="1"/>
            <a:r>
              <a:rPr lang="en-US" dirty="0"/>
              <a:t>$10 per year</a:t>
            </a:r>
          </a:p>
          <a:p>
            <a:r>
              <a:rPr lang="en-US" b="1" dirty="0"/>
              <a:t>Gifts for Lecturers</a:t>
            </a:r>
          </a:p>
          <a:p>
            <a:pPr lvl="1"/>
            <a:r>
              <a:rPr lang="en-US" dirty="0"/>
              <a:t>$150 per year</a:t>
            </a:r>
          </a:p>
          <a:p>
            <a:r>
              <a:rPr lang="en-US" b="1" dirty="0"/>
              <a:t>University Event Participation</a:t>
            </a:r>
          </a:p>
          <a:p>
            <a:pPr lvl="1"/>
            <a:r>
              <a:rPr lang="en-US" dirty="0"/>
              <a:t>$40 per event</a:t>
            </a:r>
          </a:p>
          <a:p>
            <a:r>
              <a:rPr lang="en-US" b="1" dirty="0"/>
              <a:t>Club Member Activity*</a:t>
            </a:r>
          </a:p>
          <a:p>
            <a:pPr lvl="1"/>
            <a:r>
              <a:rPr lang="en-US" dirty="0"/>
              <a:t>$30 per member</a:t>
            </a:r>
          </a:p>
          <a:p>
            <a:pPr marL="457200" lvl="1" indent="0">
              <a:buNone/>
            </a:pPr>
            <a:endParaRPr lang="en-US" dirty="0"/>
          </a:p>
          <a:p>
            <a:pPr marL="457200" lvl="1" indent="0">
              <a:buNone/>
            </a:pPr>
            <a:endParaRPr lang="en-US" dirty="0"/>
          </a:p>
        </p:txBody>
      </p:sp>
    </p:spTree>
    <p:extLst>
      <p:ext uri="{BB962C8B-B14F-4D97-AF65-F5344CB8AC3E}">
        <p14:creationId xmlns:p14="http://schemas.microsoft.com/office/powerpoint/2010/main" val="15813660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2029D5AD-8348-4446-B191-6A9B6FE03F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6" name="Freeform: Shape 9">
            <a:extLst>
              <a:ext uri="{FF2B5EF4-FFF2-40B4-BE49-F238E27FC236}">
                <a16:creationId xmlns:a16="http://schemas.microsoft.com/office/drawing/2014/main" id="{A3F395A2-2B64-4749-BD93-2F159C7E1F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1899601"/>
          </a:xfrm>
          <a:custGeom>
            <a:avLst/>
            <a:gdLst>
              <a:gd name="connsiteX0" fmla="*/ 0 w 12188952"/>
              <a:gd name="connsiteY0" fmla="*/ 0 h 1899601"/>
              <a:gd name="connsiteX1" fmla="*/ 12188952 w 12188952"/>
              <a:gd name="connsiteY1" fmla="*/ 0 h 1899601"/>
              <a:gd name="connsiteX2" fmla="*/ 12188952 w 12188952"/>
              <a:gd name="connsiteY2" fmla="*/ 1635106 h 1899601"/>
              <a:gd name="connsiteX3" fmla="*/ 11356325 w 12188952"/>
              <a:gd name="connsiteY3" fmla="*/ 1707615 h 1899601"/>
              <a:gd name="connsiteX4" fmla="*/ 6096001 w 12188952"/>
              <a:gd name="connsiteY4" fmla="*/ 1899601 h 1899601"/>
              <a:gd name="connsiteX5" fmla="*/ 835678 w 12188952"/>
              <a:gd name="connsiteY5" fmla="*/ 1707615 h 1899601"/>
              <a:gd name="connsiteX6" fmla="*/ 0 w 12188952"/>
              <a:gd name="connsiteY6" fmla="*/ 1634841 h 1899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88952" h="1899601">
                <a:moveTo>
                  <a:pt x="0" y="0"/>
                </a:moveTo>
                <a:lnTo>
                  <a:pt x="12188952" y="0"/>
                </a:lnTo>
                <a:lnTo>
                  <a:pt x="12188952" y="1635106"/>
                </a:lnTo>
                <a:lnTo>
                  <a:pt x="11356325" y="1707615"/>
                </a:lnTo>
                <a:cubicBezTo>
                  <a:pt x="9739512" y="1831240"/>
                  <a:pt x="7961919" y="1899601"/>
                  <a:pt x="6096001" y="1899601"/>
                </a:cubicBezTo>
                <a:cubicBezTo>
                  <a:pt x="4230084" y="1899601"/>
                  <a:pt x="2452490" y="1831240"/>
                  <a:pt x="835678" y="1707615"/>
                </a:cubicBezTo>
                <a:lnTo>
                  <a:pt x="0" y="1634841"/>
                </a:lnTo>
                <a:close/>
              </a:path>
            </a:pathLst>
          </a:custGeom>
          <a:ln w="9525">
            <a:solidFill>
              <a:srgbClr val="EFEFEF"/>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7" name="Freeform: Shape 11">
            <a:extLst>
              <a:ext uri="{FF2B5EF4-FFF2-40B4-BE49-F238E27FC236}">
                <a16:creationId xmlns:a16="http://schemas.microsoft.com/office/drawing/2014/main" id="{5CF0135B-EAB8-4CA0-896C-2D897ECD28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890722"/>
          </a:xfrm>
          <a:custGeom>
            <a:avLst/>
            <a:gdLst>
              <a:gd name="connsiteX0" fmla="*/ 0 w 12192000"/>
              <a:gd name="connsiteY0" fmla="*/ 0 h 1890722"/>
              <a:gd name="connsiteX1" fmla="*/ 12192000 w 12192000"/>
              <a:gd name="connsiteY1" fmla="*/ 0 h 1890722"/>
              <a:gd name="connsiteX2" fmla="*/ 12192000 w 12192000"/>
              <a:gd name="connsiteY2" fmla="*/ 1626227 h 1890722"/>
              <a:gd name="connsiteX3" fmla="*/ 11359165 w 12192000"/>
              <a:gd name="connsiteY3" fmla="*/ 1698736 h 1890722"/>
              <a:gd name="connsiteX4" fmla="*/ 6097526 w 12192000"/>
              <a:gd name="connsiteY4" fmla="*/ 1890722 h 1890722"/>
              <a:gd name="connsiteX5" fmla="*/ 835887 w 12192000"/>
              <a:gd name="connsiteY5" fmla="*/ 1698736 h 1890722"/>
              <a:gd name="connsiteX6" fmla="*/ 0 w 12192000"/>
              <a:gd name="connsiteY6" fmla="*/ 1625962 h 1890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1890722">
                <a:moveTo>
                  <a:pt x="0" y="0"/>
                </a:moveTo>
                <a:lnTo>
                  <a:pt x="12192000" y="0"/>
                </a:lnTo>
                <a:lnTo>
                  <a:pt x="12192000" y="1626227"/>
                </a:lnTo>
                <a:lnTo>
                  <a:pt x="11359165" y="1698736"/>
                </a:lnTo>
                <a:cubicBezTo>
                  <a:pt x="9741947" y="1822361"/>
                  <a:pt x="7963910" y="1890722"/>
                  <a:pt x="6097526" y="1890722"/>
                </a:cubicBezTo>
                <a:cubicBezTo>
                  <a:pt x="4231142" y="1890722"/>
                  <a:pt x="2453104" y="1822361"/>
                  <a:pt x="835887" y="1698736"/>
                </a:cubicBezTo>
                <a:lnTo>
                  <a:pt x="0" y="1625962"/>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28282CA-A7D1-4284-B348-0886B6EAAF85}"/>
              </a:ext>
            </a:extLst>
          </p:cNvPr>
          <p:cNvSpPr>
            <a:spLocks noGrp="1"/>
          </p:cNvSpPr>
          <p:nvPr>
            <p:ph type="title"/>
          </p:nvPr>
        </p:nvSpPr>
        <p:spPr>
          <a:xfrm>
            <a:off x="838200" y="253397"/>
            <a:ext cx="10515600" cy="1273233"/>
          </a:xfrm>
        </p:spPr>
        <p:txBody>
          <a:bodyPr>
            <a:normAutofit/>
          </a:bodyPr>
          <a:lstStyle/>
          <a:p>
            <a:r>
              <a:rPr lang="en-US" sz="4000" dirty="0"/>
              <a:t>What is Club Member Activity?</a:t>
            </a:r>
          </a:p>
        </p:txBody>
      </p:sp>
      <p:sp>
        <p:nvSpPr>
          <p:cNvPr id="9" name="Rectangle 13">
            <a:extLst>
              <a:ext uri="{FF2B5EF4-FFF2-40B4-BE49-F238E27FC236}">
                <a16:creationId xmlns:a16="http://schemas.microsoft.com/office/drawing/2014/main" id="{92C3387C-D24F-4737-8A37-1DC5CFF09C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2452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8" name="Content Placeholder 7">
            <a:extLst>
              <a:ext uri="{FF2B5EF4-FFF2-40B4-BE49-F238E27FC236}">
                <a16:creationId xmlns:a16="http://schemas.microsoft.com/office/drawing/2014/main" id="{3CC3CEF7-6530-4CDA-BADC-350B92AECD46}"/>
              </a:ext>
            </a:extLst>
          </p:cNvPr>
          <p:cNvSpPr>
            <a:spLocks noGrp="1"/>
          </p:cNvSpPr>
          <p:nvPr>
            <p:ph idx="1"/>
          </p:nvPr>
        </p:nvSpPr>
        <p:spPr/>
        <p:txBody>
          <a:bodyPr/>
          <a:lstStyle/>
          <a:p>
            <a:r>
              <a:rPr lang="en-US" dirty="0"/>
              <a:t>Any activity you wish to do as an organization that does not easily fall under a current guideline</a:t>
            </a:r>
          </a:p>
          <a:p>
            <a:r>
              <a:rPr lang="en-US" dirty="0"/>
              <a:t>Can be but not limited to: retreats, excursions, bonding events</a:t>
            </a:r>
          </a:p>
          <a:p>
            <a:r>
              <a:rPr lang="en-US" dirty="0"/>
              <a:t>Idea is for your group to get off-campus or together as a group to do something experiential and fun!</a:t>
            </a:r>
          </a:p>
          <a:p>
            <a:r>
              <a:rPr lang="en-US" dirty="0"/>
              <a:t>Can not be used for (even if it ties to a bonding event): </a:t>
            </a:r>
          </a:p>
          <a:p>
            <a:pPr lvl="1"/>
            <a:r>
              <a:rPr lang="en-US" dirty="0"/>
              <a:t>More food</a:t>
            </a:r>
          </a:p>
          <a:p>
            <a:pPr lvl="1"/>
            <a:r>
              <a:rPr lang="en-US" dirty="0"/>
              <a:t>More promotional material </a:t>
            </a:r>
          </a:p>
        </p:txBody>
      </p:sp>
    </p:spTree>
    <p:extLst>
      <p:ext uri="{BB962C8B-B14F-4D97-AF65-F5344CB8AC3E}">
        <p14:creationId xmlns:p14="http://schemas.microsoft.com/office/powerpoint/2010/main" val="7010610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5463EB0A-3D7C-4AA5-BFA5-8EE5B4BA56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2FD5559-C154-4FF3-950B-6B8906DB3A84}"/>
              </a:ext>
            </a:extLst>
          </p:cNvPr>
          <p:cNvSpPr>
            <a:spLocks noGrp="1"/>
          </p:cNvSpPr>
          <p:nvPr>
            <p:ph type="title"/>
          </p:nvPr>
        </p:nvSpPr>
        <p:spPr>
          <a:xfrm>
            <a:off x="578651" y="1122363"/>
            <a:ext cx="11034695" cy="3174690"/>
          </a:xfrm>
        </p:spPr>
        <p:txBody>
          <a:bodyPr vert="horz" lIns="91440" tIns="45720" rIns="91440" bIns="45720" rtlCol="0" anchor="b">
            <a:normAutofit/>
          </a:bodyPr>
          <a:lstStyle/>
          <a:p>
            <a:r>
              <a:rPr lang="en-US" sz="7400" kern="1200">
                <a:solidFill>
                  <a:schemeClr val="tx1"/>
                </a:solidFill>
                <a:latin typeface="+mj-lt"/>
                <a:ea typeface="+mj-ea"/>
                <a:cs typeface="+mj-cs"/>
              </a:rPr>
              <a:t>Submitting an Annual Budget Request Walk-Thru</a:t>
            </a:r>
          </a:p>
        </p:txBody>
      </p:sp>
      <p:sp>
        <p:nvSpPr>
          <p:cNvPr id="21" name="Rectangle 20">
            <a:extLst>
              <a:ext uri="{FF2B5EF4-FFF2-40B4-BE49-F238E27FC236}">
                <a16:creationId xmlns:a16="http://schemas.microsoft.com/office/drawing/2014/main" id="{7945AD00-F967-454D-A4B2-39ABA5C88C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57544"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22">
            <a:extLst>
              <a:ext uri="{FF2B5EF4-FFF2-40B4-BE49-F238E27FC236}">
                <a16:creationId xmlns:a16="http://schemas.microsoft.com/office/drawing/2014/main" id="{E9BC5B79-B912-427C-8219-E3E50943FC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78652" y="4501201"/>
            <a:ext cx="11034696"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TextBox 2">
            <a:extLst>
              <a:ext uri="{FF2B5EF4-FFF2-40B4-BE49-F238E27FC236}">
                <a16:creationId xmlns:a16="http://schemas.microsoft.com/office/drawing/2014/main" id="{8CA6526E-8DAE-436B-9D9E-B685C813A7C4}"/>
              </a:ext>
            </a:extLst>
          </p:cNvPr>
          <p:cNvSpPr txBox="1"/>
          <p:nvPr/>
        </p:nvSpPr>
        <p:spPr>
          <a:xfrm>
            <a:off x="1190847" y="5156791"/>
            <a:ext cx="9824483" cy="646331"/>
          </a:xfrm>
          <a:prstGeom prst="rect">
            <a:avLst/>
          </a:prstGeom>
          <a:noFill/>
        </p:spPr>
        <p:txBody>
          <a:bodyPr wrap="square" rtlCol="0">
            <a:spAutoFit/>
          </a:bodyPr>
          <a:lstStyle/>
          <a:p>
            <a:r>
              <a:rPr lang="en-US" dirty="0"/>
              <a:t>** Pretend everything says FY2023!! (these screenshots are old, but it is all the same except number and date changes)</a:t>
            </a:r>
          </a:p>
        </p:txBody>
      </p:sp>
    </p:spTree>
    <p:extLst>
      <p:ext uri="{BB962C8B-B14F-4D97-AF65-F5344CB8AC3E}">
        <p14:creationId xmlns:p14="http://schemas.microsoft.com/office/powerpoint/2010/main" val="8632628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B35D3C1D-A6AE-4FCA-BB76-A4748CE5DE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6D5BF818-2283-4CC9-A120-9225CEDFA6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913350"/>
            <a:ext cx="128016" cy="24688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063A42EF-20CC-4BCC-9D0B-222CF3AAE8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945" y="5831269"/>
            <a:ext cx="1092708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4" name="TextBox 3">
            <a:extLst>
              <a:ext uri="{FF2B5EF4-FFF2-40B4-BE49-F238E27FC236}">
                <a16:creationId xmlns:a16="http://schemas.microsoft.com/office/drawing/2014/main" id="{4593C3AD-9E63-4660-BFBB-F41C9303F7E2}"/>
              </a:ext>
            </a:extLst>
          </p:cNvPr>
          <p:cNvSpPr txBox="1"/>
          <p:nvPr/>
        </p:nvSpPr>
        <p:spPr>
          <a:xfrm>
            <a:off x="6096000" y="3693251"/>
            <a:ext cx="5271118" cy="1200329"/>
          </a:xfrm>
          <a:prstGeom prst="rect">
            <a:avLst/>
          </a:prstGeom>
          <a:noFill/>
        </p:spPr>
        <p:txBody>
          <a:bodyPr wrap="square" rtlCol="0">
            <a:spAutoFit/>
          </a:bodyPr>
          <a:lstStyle/>
          <a:p>
            <a:pPr marL="285750" indent="-285750">
              <a:buFont typeface="Arial" panose="020B0604020202020204" pitchFamily="34" charset="0"/>
              <a:buChar char="•"/>
            </a:pPr>
            <a:r>
              <a:rPr lang="en-US" b="1" dirty="0"/>
              <a:t>Select Budget Process: FY2023 Annual Budget</a:t>
            </a:r>
          </a:p>
          <a:p>
            <a:pPr marL="285750" indent="-285750">
              <a:buFont typeface="Arial" panose="020B0604020202020204" pitchFamily="34" charset="0"/>
              <a:buChar char="•"/>
            </a:pPr>
            <a:r>
              <a:rPr lang="en-US" b="1" dirty="0"/>
              <a:t>Give your request a title &amp; brief description</a:t>
            </a:r>
          </a:p>
          <a:p>
            <a:pPr marL="285750" indent="-285750">
              <a:buFont typeface="Arial" panose="020B0604020202020204" pitchFamily="34" charset="0"/>
              <a:buChar char="•"/>
            </a:pPr>
            <a:r>
              <a:rPr lang="en-US" b="1" dirty="0"/>
              <a:t>The following page will provide important information about the Annual Budget Process</a:t>
            </a:r>
          </a:p>
        </p:txBody>
      </p:sp>
      <p:pic>
        <p:nvPicPr>
          <p:cNvPr id="2" name="Picture 1">
            <a:extLst>
              <a:ext uri="{FF2B5EF4-FFF2-40B4-BE49-F238E27FC236}">
                <a16:creationId xmlns:a16="http://schemas.microsoft.com/office/drawing/2014/main" id="{0DEFC985-5671-40EF-B6ED-7B9133FCEBC2}"/>
              </a:ext>
            </a:extLst>
          </p:cNvPr>
          <p:cNvPicPr>
            <a:picLocks noChangeAspect="1"/>
          </p:cNvPicPr>
          <p:nvPr/>
        </p:nvPicPr>
        <p:blipFill rotWithShape="1">
          <a:blip r:embed="rId2"/>
          <a:srcRect r="20123"/>
          <a:stretch/>
        </p:blipFill>
        <p:spPr>
          <a:xfrm>
            <a:off x="0" y="321344"/>
            <a:ext cx="12060477" cy="1655996"/>
          </a:xfrm>
          <a:prstGeom prst="rect">
            <a:avLst/>
          </a:prstGeom>
        </p:spPr>
      </p:pic>
      <p:sp>
        <p:nvSpPr>
          <p:cNvPr id="7" name="Arrow: Left 6">
            <a:extLst>
              <a:ext uri="{FF2B5EF4-FFF2-40B4-BE49-F238E27FC236}">
                <a16:creationId xmlns:a16="http://schemas.microsoft.com/office/drawing/2014/main" id="{0623A33D-5CD1-40EC-A920-8869AC60FCAE}"/>
              </a:ext>
            </a:extLst>
          </p:cNvPr>
          <p:cNvSpPr/>
          <p:nvPr/>
        </p:nvSpPr>
        <p:spPr>
          <a:xfrm>
            <a:off x="3949812" y="548094"/>
            <a:ext cx="2280863" cy="424726"/>
          </a:xfrm>
          <a:prstGeom prst="left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59254EE4-1CC0-4A80-B10C-D8F5B0297941}"/>
              </a:ext>
            </a:extLst>
          </p:cNvPr>
          <p:cNvPicPr>
            <a:picLocks noChangeAspect="1"/>
          </p:cNvPicPr>
          <p:nvPr/>
        </p:nvPicPr>
        <p:blipFill rotWithShape="1">
          <a:blip r:embed="rId3"/>
          <a:srcRect r="12725" b="11924"/>
          <a:stretch/>
        </p:blipFill>
        <p:spPr>
          <a:xfrm>
            <a:off x="16402" y="1977341"/>
            <a:ext cx="6143606" cy="4502340"/>
          </a:xfrm>
          <a:prstGeom prst="rect">
            <a:avLst/>
          </a:prstGeom>
        </p:spPr>
      </p:pic>
      <p:sp>
        <p:nvSpPr>
          <p:cNvPr id="25" name="Arrow: Left 24">
            <a:extLst>
              <a:ext uri="{FF2B5EF4-FFF2-40B4-BE49-F238E27FC236}">
                <a16:creationId xmlns:a16="http://schemas.microsoft.com/office/drawing/2014/main" id="{112F1B24-33E1-4C8B-9029-63F233068514}"/>
              </a:ext>
            </a:extLst>
          </p:cNvPr>
          <p:cNvSpPr/>
          <p:nvPr/>
        </p:nvSpPr>
        <p:spPr>
          <a:xfrm rot="20244299">
            <a:off x="2815322" y="2935428"/>
            <a:ext cx="2280863" cy="424726"/>
          </a:xfrm>
          <a:prstGeom prst="left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338619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B35D3C1D-A6AE-4FCA-BB76-A4748CE5DE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6D5BF818-2283-4CC9-A120-9225CEDFA6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913350"/>
            <a:ext cx="128016" cy="24688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063A42EF-20CC-4BCC-9D0B-222CF3AAE8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945" y="5831269"/>
            <a:ext cx="1092708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4" name="TextBox 3">
            <a:extLst>
              <a:ext uri="{FF2B5EF4-FFF2-40B4-BE49-F238E27FC236}">
                <a16:creationId xmlns:a16="http://schemas.microsoft.com/office/drawing/2014/main" id="{4593C3AD-9E63-4660-BFBB-F41C9303F7E2}"/>
              </a:ext>
            </a:extLst>
          </p:cNvPr>
          <p:cNvSpPr txBox="1"/>
          <p:nvPr/>
        </p:nvSpPr>
        <p:spPr>
          <a:xfrm>
            <a:off x="136634" y="5891856"/>
            <a:ext cx="6131142" cy="923330"/>
          </a:xfrm>
          <a:prstGeom prst="rect">
            <a:avLst/>
          </a:prstGeom>
          <a:noFill/>
        </p:spPr>
        <p:txBody>
          <a:bodyPr wrap="square" rtlCol="0">
            <a:spAutoFit/>
          </a:bodyPr>
          <a:lstStyle/>
          <a:p>
            <a:pPr marL="285750" indent="-285750">
              <a:buFont typeface="Arial" panose="020B0604020202020204" pitchFamily="34" charset="0"/>
              <a:buChar char="•"/>
            </a:pPr>
            <a:r>
              <a:rPr lang="en-US" b="1"/>
              <a:t>Define active membership &amp; verify attendance is uploaded</a:t>
            </a:r>
          </a:p>
          <a:p>
            <a:pPr marL="285750" indent="-285750">
              <a:buFont typeface="Arial" panose="020B0604020202020204" pitchFamily="34" charset="0"/>
              <a:buChar char="•"/>
            </a:pPr>
            <a:r>
              <a:rPr lang="en-US" b="1"/>
              <a:t>Describe the events your organization plans on hosting</a:t>
            </a:r>
          </a:p>
          <a:p>
            <a:pPr marL="285750" indent="-285750">
              <a:buFont typeface="Arial" panose="020B0604020202020204" pitchFamily="34" charset="0"/>
              <a:buChar char="•"/>
            </a:pPr>
            <a:r>
              <a:rPr lang="en-US" b="1"/>
              <a:t>Provide any additional context</a:t>
            </a:r>
          </a:p>
        </p:txBody>
      </p:sp>
      <p:pic>
        <p:nvPicPr>
          <p:cNvPr id="2" name="Picture 1">
            <a:extLst>
              <a:ext uri="{FF2B5EF4-FFF2-40B4-BE49-F238E27FC236}">
                <a16:creationId xmlns:a16="http://schemas.microsoft.com/office/drawing/2014/main" id="{740C8440-CE12-4CE9-83A6-E9BC74E9EDFA}"/>
              </a:ext>
            </a:extLst>
          </p:cNvPr>
          <p:cNvPicPr>
            <a:picLocks noChangeAspect="1"/>
          </p:cNvPicPr>
          <p:nvPr/>
        </p:nvPicPr>
        <p:blipFill>
          <a:blip r:embed="rId2"/>
          <a:stretch>
            <a:fillRect/>
          </a:stretch>
        </p:blipFill>
        <p:spPr>
          <a:xfrm>
            <a:off x="126291" y="124620"/>
            <a:ext cx="6141485" cy="5642616"/>
          </a:xfrm>
          <a:prstGeom prst="rect">
            <a:avLst/>
          </a:prstGeom>
        </p:spPr>
      </p:pic>
      <p:sp>
        <p:nvSpPr>
          <p:cNvPr id="11" name="Arrow: Left 10">
            <a:extLst>
              <a:ext uri="{FF2B5EF4-FFF2-40B4-BE49-F238E27FC236}">
                <a16:creationId xmlns:a16="http://schemas.microsoft.com/office/drawing/2014/main" id="{0E5E8188-D1A7-47AA-AD7E-A302173C05E1}"/>
              </a:ext>
            </a:extLst>
          </p:cNvPr>
          <p:cNvSpPr/>
          <p:nvPr/>
        </p:nvSpPr>
        <p:spPr>
          <a:xfrm rot="20244299">
            <a:off x="4166457" y="2359980"/>
            <a:ext cx="1706508" cy="478335"/>
          </a:xfrm>
          <a:prstGeom prst="left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US"/>
          </a:p>
        </p:txBody>
      </p:sp>
      <p:sp>
        <p:nvSpPr>
          <p:cNvPr id="17" name="Arrow: Left 16">
            <a:extLst>
              <a:ext uri="{FF2B5EF4-FFF2-40B4-BE49-F238E27FC236}">
                <a16:creationId xmlns:a16="http://schemas.microsoft.com/office/drawing/2014/main" id="{9F2F95D2-8080-4C54-A2CC-8EBDEA13F32F}"/>
              </a:ext>
            </a:extLst>
          </p:cNvPr>
          <p:cNvSpPr/>
          <p:nvPr/>
        </p:nvSpPr>
        <p:spPr>
          <a:xfrm rot="13708123">
            <a:off x="29201" y="4267682"/>
            <a:ext cx="688758" cy="478335"/>
          </a:xfrm>
          <a:prstGeom prst="left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88A573EA-D47C-4D7E-996E-74511685D060}"/>
              </a:ext>
            </a:extLst>
          </p:cNvPr>
          <p:cNvPicPr>
            <a:picLocks noChangeAspect="1"/>
          </p:cNvPicPr>
          <p:nvPr/>
        </p:nvPicPr>
        <p:blipFill>
          <a:blip r:embed="rId3"/>
          <a:stretch>
            <a:fillRect/>
          </a:stretch>
        </p:blipFill>
        <p:spPr>
          <a:xfrm>
            <a:off x="6359540" y="108460"/>
            <a:ext cx="5218485" cy="3885001"/>
          </a:xfrm>
          <a:prstGeom prst="rect">
            <a:avLst/>
          </a:prstGeom>
        </p:spPr>
      </p:pic>
      <p:sp>
        <p:nvSpPr>
          <p:cNvPr id="14" name="Arrow: Left 13">
            <a:extLst>
              <a:ext uri="{FF2B5EF4-FFF2-40B4-BE49-F238E27FC236}">
                <a16:creationId xmlns:a16="http://schemas.microsoft.com/office/drawing/2014/main" id="{EA604139-D46C-4E46-AB6E-841D87C50171}"/>
              </a:ext>
            </a:extLst>
          </p:cNvPr>
          <p:cNvSpPr/>
          <p:nvPr/>
        </p:nvSpPr>
        <p:spPr>
          <a:xfrm rot="20244299">
            <a:off x="9193008" y="2221278"/>
            <a:ext cx="1829091" cy="1132287"/>
          </a:xfrm>
          <a:prstGeom prst="left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D4346DD2-C50F-4F1C-ACC6-63B30F27B18A}"/>
              </a:ext>
            </a:extLst>
          </p:cNvPr>
          <p:cNvPicPr>
            <a:picLocks noChangeAspect="1"/>
          </p:cNvPicPr>
          <p:nvPr/>
        </p:nvPicPr>
        <p:blipFill>
          <a:blip r:embed="rId4"/>
          <a:stretch>
            <a:fillRect/>
          </a:stretch>
        </p:blipFill>
        <p:spPr>
          <a:xfrm>
            <a:off x="6614241" y="3993461"/>
            <a:ext cx="5270771" cy="2870348"/>
          </a:xfrm>
          <a:prstGeom prst="rect">
            <a:avLst/>
          </a:prstGeom>
        </p:spPr>
      </p:pic>
      <p:sp>
        <p:nvSpPr>
          <p:cNvPr id="13" name="Arrow: Left 12">
            <a:extLst>
              <a:ext uri="{FF2B5EF4-FFF2-40B4-BE49-F238E27FC236}">
                <a16:creationId xmlns:a16="http://schemas.microsoft.com/office/drawing/2014/main" id="{D30AE7BF-EDA3-4696-A047-C21E8FFABC4F}"/>
              </a:ext>
            </a:extLst>
          </p:cNvPr>
          <p:cNvSpPr/>
          <p:nvPr/>
        </p:nvSpPr>
        <p:spPr>
          <a:xfrm rot="19631046">
            <a:off x="10874837" y="5444750"/>
            <a:ext cx="1072056" cy="376669"/>
          </a:xfrm>
          <a:prstGeom prst="left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957287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3" name="Rectangle 62">
            <a:extLst>
              <a:ext uri="{FF2B5EF4-FFF2-40B4-BE49-F238E27FC236}">
                <a16:creationId xmlns:a16="http://schemas.microsoft.com/office/drawing/2014/main" id="{DAF1966E-FD40-4A4A-B61B-C4DF7FA05F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65" name="Rectangle 64">
            <a:extLst>
              <a:ext uri="{FF2B5EF4-FFF2-40B4-BE49-F238E27FC236}">
                <a16:creationId xmlns:a16="http://schemas.microsoft.com/office/drawing/2014/main" id="{047BFA19-D45E-416B-A404-7AF2F3F2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9525">
            <a:solidFill>
              <a:srgbClr val="EFEFEF"/>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67" name="Rectangle 66">
            <a:extLst>
              <a:ext uri="{FF2B5EF4-FFF2-40B4-BE49-F238E27FC236}">
                <a16:creationId xmlns:a16="http://schemas.microsoft.com/office/drawing/2014/main" id="{8E0105E7-23DB-4CF2-8258-FF47C762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9" name="Rectangle 68">
            <a:extLst>
              <a:ext uri="{FF2B5EF4-FFF2-40B4-BE49-F238E27FC236}">
                <a16:creationId xmlns:a16="http://schemas.microsoft.com/office/drawing/2014/main" id="{074B4F7D-14B2-478B-8BF5-01E4E0C5D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5895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4" name="TextBox 3">
            <a:extLst>
              <a:ext uri="{FF2B5EF4-FFF2-40B4-BE49-F238E27FC236}">
                <a16:creationId xmlns:a16="http://schemas.microsoft.com/office/drawing/2014/main" id="{4593C3AD-9E63-4660-BFBB-F41C9303F7E2}"/>
              </a:ext>
            </a:extLst>
          </p:cNvPr>
          <p:cNvSpPr txBox="1"/>
          <p:nvPr/>
        </p:nvSpPr>
        <p:spPr>
          <a:xfrm>
            <a:off x="626850" y="2142894"/>
            <a:ext cx="11013770" cy="4715105"/>
          </a:xfrm>
          <a:prstGeom prst="rect">
            <a:avLst/>
          </a:prstGeom>
        </p:spPr>
        <p:txBody>
          <a:bodyPr vert="horz" lIns="91440" tIns="45720" rIns="91440" bIns="45720" rtlCol="0">
            <a:noAutofit/>
          </a:bodyPr>
          <a:lstStyle/>
          <a:p>
            <a:pPr marL="285750" indent="-228600">
              <a:lnSpc>
                <a:spcPct val="90000"/>
              </a:lnSpc>
              <a:spcAft>
                <a:spcPts val="600"/>
              </a:spcAft>
              <a:buFont typeface="Arial" panose="020B0604020202020204" pitchFamily="34" charset="0"/>
              <a:buChar char="•"/>
            </a:pPr>
            <a:r>
              <a:rPr lang="en-US" sz="2200"/>
              <a:t>The next step will be to build your actual budget.</a:t>
            </a:r>
          </a:p>
          <a:p>
            <a:pPr marL="285750" indent="-228600">
              <a:lnSpc>
                <a:spcPct val="90000"/>
              </a:lnSpc>
              <a:spcAft>
                <a:spcPts val="600"/>
              </a:spcAft>
              <a:buFont typeface="Arial" panose="020B0604020202020204" pitchFamily="34" charset="0"/>
              <a:buChar char="•"/>
            </a:pPr>
            <a:r>
              <a:rPr lang="en-US" sz="2200"/>
              <a:t>Please </a:t>
            </a:r>
            <a:r>
              <a:rPr lang="en-US" sz="2200" b="1" u="sng"/>
              <a:t>REVIEW</a:t>
            </a:r>
            <a:r>
              <a:rPr lang="en-US" sz="2200"/>
              <a:t> all the available categories before adding line items.</a:t>
            </a:r>
          </a:p>
          <a:p>
            <a:pPr marL="742950" lvl="1" indent="-228600">
              <a:lnSpc>
                <a:spcPct val="90000"/>
              </a:lnSpc>
              <a:spcAft>
                <a:spcPts val="600"/>
              </a:spcAft>
              <a:buFont typeface="Arial" panose="020B0604020202020204" pitchFamily="34" charset="0"/>
              <a:buChar char="•"/>
            </a:pPr>
            <a:r>
              <a:rPr lang="en-US" sz="2200"/>
              <a:t>We broke out several commonly requested items into their own category to create an easier process on our end</a:t>
            </a:r>
          </a:p>
          <a:p>
            <a:pPr marL="57150">
              <a:lnSpc>
                <a:spcPct val="90000"/>
              </a:lnSpc>
              <a:spcAft>
                <a:spcPts val="600"/>
              </a:spcAft>
            </a:pPr>
            <a:endParaRPr lang="en-US" sz="2200"/>
          </a:p>
          <a:p>
            <a:pPr marL="285750" indent="-228600">
              <a:lnSpc>
                <a:spcPct val="90000"/>
              </a:lnSpc>
              <a:spcAft>
                <a:spcPts val="600"/>
              </a:spcAft>
              <a:buFont typeface="Arial" panose="020B0604020202020204" pitchFamily="34" charset="0"/>
              <a:buChar char="•"/>
            </a:pPr>
            <a:r>
              <a:rPr lang="en-US" sz="2200"/>
              <a:t>Be mindful of the expense code that you are requesting from</a:t>
            </a:r>
          </a:p>
          <a:p>
            <a:pPr marL="285750" indent="-228600">
              <a:lnSpc>
                <a:spcPct val="90000"/>
              </a:lnSpc>
              <a:spcAft>
                <a:spcPts val="600"/>
              </a:spcAft>
              <a:buFont typeface="Arial" panose="020B0604020202020204" pitchFamily="34" charset="0"/>
              <a:buChar char="•"/>
            </a:pPr>
            <a:r>
              <a:rPr lang="en-US" sz="2200"/>
              <a:t>When inputting the requested amount, if you are asking for something on a per member basis, do out the math in the equation so we can see the multiplication (example on the next few slides)</a:t>
            </a:r>
          </a:p>
          <a:p>
            <a:pPr marL="285750" indent="-228600">
              <a:lnSpc>
                <a:spcPct val="90000"/>
              </a:lnSpc>
              <a:spcAft>
                <a:spcPts val="600"/>
              </a:spcAft>
              <a:buFont typeface="Arial" panose="020B0604020202020204" pitchFamily="34" charset="0"/>
              <a:buChar char="•"/>
            </a:pPr>
            <a:r>
              <a:rPr lang="en-US" sz="2200"/>
              <a:t>Remember to break up Promotional Wearables &amp; Giveaways into separate categories</a:t>
            </a:r>
          </a:p>
          <a:p>
            <a:pPr marL="285750" indent="-228600">
              <a:lnSpc>
                <a:spcPct val="90000"/>
              </a:lnSpc>
              <a:spcAft>
                <a:spcPts val="600"/>
              </a:spcAft>
              <a:buFont typeface="Arial" panose="020B0604020202020204" pitchFamily="34" charset="0"/>
              <a:buChar char="•"/>
            </a:pPr>
            <a:r>
              <a:rPr lang="en-US" sz="2200"/>
              <a:t>Read all the description throughout the request, there is information that will help you select the right options</a:t>
            </a:r>
          </a:p>
        </p:txBody>
      </p:sp>
      <p:sp>
        <p:nvSpPr>
          <p:cNvPr id="22" name="Title 1">
            <a:extLst>
              <a:ext uri="{FF2B5EF4-FFF2-40B4-BE49-F238E27FC236}">
                <a16:creationId xmlns:a16="http://schemas.microsoft.com/office/drawing/2014/main" id="{E181A714-53AF-4619-B6E7-B0E3F1007D1D}"/>
              </a:ext>
            </a:extLst>
          </p:cNvPr>
          <p:cNvSpPr>
            <a:spLocks noGrp="1"/>
          </p:cNvSpPr>
          <p:nvPr>
            <p:ph type="title"/>
          </p:nvPr>
        </p:nvSpPr>
        <p:spPr>
          <a:xfrm>
            <a:off x="838200" y="474379"/>
            <a:ext cx="10515600" cy="1273233"/>
          </a:xfrm>
        </p:spPr>
        <p:txBody>
          <a:bodyPr>
            <a:normAutofit/>
          </a:bodyPr>
          <a:lstStyle/>
          <a:p>
            <a:r>
              <a:rPr lang="en-US" sz="4000"/>
              <a:t>Notes</a:t>
            </a:r>
          </a:p>
        </p:txBody>
      </p:sp>
    </p:spTree>
    <p:extLst>
      <p:ext uri="{BB962C8B-B14F-4D97-AF65-F5344CB8AC3E}">
        <p14:creationId xmlns:p14="http://schemas.microsoft.com/office/powerpoint/2010/main" val="37867227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B35D3C1D-A6AE-4FCA-BB76-A4748CE5DE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6D5BF818-2283-4CC9-A120-9225CEDFA6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913350"/>
            <a:ext cx="128016" cy="24688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063A42EF-20CC-4BCC-9D0B-222CF3AAE8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945" y="5831269"/>
            <a:ext cx="1092708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4" name="TextBox 3">
            <a:extLst>
              <a:ext uri="{FF2B5EF4-FFF2-40B4-BE49-F238E27FC236}">
                <a16:creationId xmlns:a16="http://schemas.microsoft.com/office/drawing/2014/main" id="{4593C3AD-9E63-4660-BFBB-F41C9303F7E2}"/>
              </a:ext>
            </a:extLst>
          </p:cNvPr>
          <p:cNvSpPr txBox="1"/>
          <p:nvPr/>
        </p:nvSpPr>
        <p:spPr>
          <a:xfrm>
            <a:off x="6746945" y="2372220"/>
            <a:ext cx="5271118" cy="646331"/>
          </a:xfrm>
          <a:prstGeom prst="rect">
            <a:avLst/>
          </a:prstGeom>
          <a:noFill/>
        </p:spPr>
        <p:txBody>
          <a:bodyPr wrap="square" rtlCol="0">
            <a:spAutoFit/>
          </a:bodyPr>
          <a:lstStyle/>
          <a:p>
            <a:pPr marL="285750" indent="-285750">
              <a:buFont typeface="Arial" panose="020B0604020202020204" pitchFamily="34" charset="0"/>
              <a:buChar char="•"/>
            </a:pPr>
            <a:r>
              <a:rPr lang="en-US" b="1"/>
              <a:t>Use “+ANOTHER “XXX XXXX” SECTION” to break out separate event, activities, etc.</a:t>
            </a:r>
          </a:p>
        </p:txBody>
      </p:sp>
      <p:sp>
        <p:nvSpPr>
          <p:cNvPr id="8" name="TextBox 7">
            <a:extLst>
              <a:ext uri="{FF2B5EF4-FFF2-40B4-BE49-F238E27FC236}">
                <a16:creationId xmlns:a16="http://schemas.microsoft.com/office/drawing/2014/main" id="{E658022D-672E-4EC8-A99C-B880EDE9F22C}"/>
              </a:ext>
            </a:extLst>
          </p:cNvPr>
          <p:cNvSpPr txBox="1"/>
          <p:nvPr/>
        </p:nvSpPr>
        <p:spPr>
          <a:xfrm>
            <a:off x="6746945" y="3767098"/>
            <a:ext cx="5271118" cy="923330"/>
          </a:xfrm>
          <a:prstGeom prst="rect">
            <a:avLst/>
          </a:prstGeom>
          <a:noFill/>
        </p:spPr>
        <p:txBody>
          <a:bodyPr wrap="square" rtlCol="0">
            <a:spAutoFit/>
          </a:bodyPr>
          <a:lstStyle/>
          <a:p>
            <a:pPr marL="285750" indent="-285750">
              <a:buFont typeface="Arial" panose="020B0604020202020204" pitchFamily="34" charset="0"/>
              <a:buChar char="•"/>
            </a:pPr>
            <a:r>
              <a:rPr lang="en-US" b="1" dirty="0"/>
              <a:t>Please read the descriptions to familiarize yourself with what expenses are supposed to be listed here</a:t>
            </a:r>
          </a:p>
          <a:p>
            <a:pPr marL="285750" indent="-285750">
              <a:buFont typeface="Arial" panose="020B0604020202020204" pitchFamily="34" charset="0"/>
              <a:buChar char="•"/>
            </a:pPr>
            <a:r>
              <a:rPr lang="en-US" b="1" dirty="0"/>
              <a:t>Also find WAM FY2023 Guidelines here</a:t>
            </a:r>
          </a:p>
        </p:txBody>
      </p:sp>
      <p:sp>
        <p:nvSpPr>
          <p:cNvPr id="9" name="TextBox 8">
            <a:extLst>
              <a:ext uri="{FF2B5EF4-FFF2-40B4-BE49-F238E27FC236}">
                <a16:creationId xmlns:a16="http://schemas.microsoft.com/office/drawing/2014/main" id="{18998582-601A-46F8-BBF3-310C7EBC86F9}"/>
              </a:ext>
            </a:extLst>
          </p:cNvPr>
          <p:cNvSpPr txBox="1"/>
          <p:nvPr/>
        </p:nvSpPr>
        <p:spPr>
          <a:xfrm>
            <a:off x="6746945" y="277714"/>
            <a:ext cx="5271118" cy="1754326"/>
          </a:xfrm>
          <a:prstGeom prst="rect">
            <a:avLst/>
          </a:prstGeom>
          <a:noFill/>
        </p:spPr>
        <p:txBody>
          <a:bodyPr wrap="square" rtlCol="0">
            <a:spAutoFit/>
          </a:bodyPr>
          <a:lstStyle/>
          <a:p>
            <a:pPr marL="285750" indent="-285750">
              <a:buFont typeface="Arial" panose="020B0604020202020204" pitchFamily="34" charset="0"/>
              <a:buChar char="•"/>
            </a:pPr>
            <a:r>
              <a:rPr lang="en-US" b="1"/>
              <a:t>Use the “ADD ITEM” option to break out different line items throughout your request</a:t>
            </a:r>
          </a:p>
          <a:p>
            <a:pPr marL="285750" indent="-285750">
              <a:buFont typeface="Arial" panose="020B0604020202020204" pitchFamily="34" charset="0"/>
              <a:buChar char="•"/>
            </a:pPr>
            <a:r>
              <a:rPr lang="en-US" b="1"/>
              <a:t>Combine like line item (ex. Have 1 Misc. Supplies for all Misc. Supplies, do not have plates, decoration, etc. as their own line item if for the same event/purpose</a:t>
            </a:r>
          </a:p>
        </p:txBody>
      </p:sp>
      <p:sp>
        <p:nvSpPr>
          <p:cNvPr id="10" name="Arrow: Left 9">
            <a:extLst>
              <a:ext uri="{FF2B5EF4-FFF2-40B4-BE49-F238E27FC236}">
                <a16:creationId xmlns:a16="http://schemas.microsoft.com/office/drawing/2014/main" id="{3F9B7347-864F-4EE1-BFC0-B7C26244AD81}"/>
              </a:ext>
            </a:extLst>
          </p:cNvPr>
          <p:cNvSpPr/>
          <p:nvPr/>
        </p:nvSpPr>
        <p:spPr>
          <a:xfrm rot="2071741">
            <a:off x="5914753" y="3902469"/>
            <a:ext cx="861207" cy="287066"/>
          </a:xfrm>
          <a:prstGeom prst="leftArrow">
            <a:avLst/>
          </a:prstGeom>
          <a:solidFill>
            <a:schemeClr val="tx1"/>
          </a:solidFill>
        </p:spPr>
        <p:style>
          <a:lnRef idx="3">
            <a:schemeClr val="lt1"/>
          </a:lnRef>
          <a:fillRef idx="1">
            <a:schemeClr val="accent2"/>
          </a:fillRef>
          <a:effectRef idx="1">
            <a:schemeClr val="accent2"/>
          </a:effectRef>
          <a:fontRef idx="minor">
            <a:schemeClr val="lt1"/>
          </a:fontRef>
        </p:style>
        <p:txBody>
          <a:bodyPr rtlCol="0" anchor="ctr"/>
          <a:lstStyle/>
          <a:p>
            <a:pPr algn="ctr"/>
            <a:endParaRPr lang="en-US"/>
          </a:p>
        </p:txBody>
      </p:sp>
      <p:sp>
        <p:nvSpPr>
          <p:cNvPr id="11" name="Arrow: Left 10">
            <a:extLst>
              <a:ext uri="{FF2B5EF4-FFF2-40B4-BE49-F238E27FC236}">
                <a16:creationId xmlns:a16="http://schemas.microsoft.com/office/drawing/2014/main" id="{42589F57-A6F7-4D45-A11F-F0EEA2389975}"/>
              </a:ext>
            </a:extLst>
          </p:cNvPr>
          <p:cNvSpPr/>
          <p:nvPr/>
        </p:nvSpPr>
        <p:spPr>
          <a:xfrm rot="21443445">
            <a:off x="5975294" y="2467555"/>
            <a:ext cx="852972" cy="382877"/>
          </a:xfrm>
          <a:prstGeom prst="leftArrow">
            <a:avLst/>
          </a:prstGeom>
          <a:solidFill>
            <a:srgbClr val="0070C0"/>
          </a:solidFill>
        </p:spPr>
        <p:style>
          <a:lnRef idx="3">
            <a:schemeClr val="lt1"/>
          </a:lnRef>
          <a:fillRef idx="1">
            <a:schemeClr val="accent2"/>
          </a:fillRef>
          <a:effectRef idx="1">
            <a:schemeClr val="accent2"/>
          </a:effectRef>
          <a:fontRef idx="minor">
            <a:schemeClr val="lt1"/>
          </a:fontRef>
        </p:style>
        <p:txBody>
          <a:bodyPr rtlCol="0" anchor="ctr"/>
          <a:lstStyle/>
          <a:p>
            <a:pPr algn="ctr"/>
            <a:endParaRPr lang="en-US"/>
          </a:p>
        </p:txBody>
      </p:sp>
      <p:sp>
        <p:nvSpPr>
          <p:cNvPr id="12" name="Arrow: Left 11">
            <a:extLst>
              <a:ext uri="{FF2B5EF4-FFF2-40B4-BE49-F238E27FC236}">
                <a16:creationId xmlns:a16="http://schemas.microsoft.com/office/drawing/2014/main" id="{A045A885-82F7-4D42-B3D5-B911C527EA10}"/>
              </a:ext>
            </a:extLst>
          </p:cNvPr>
          <p:cNvSpPr/>
          <p:nvPr/>
        </p:nvSpPr>
        <p:spPr>
          <a:xfrm rot="18838819">
            <a:off x="5828355" y="1178130"/>
            <a:ext cx="1034000" cy="367357"/>
          </a:xfrm>
          <a:prstGeom prst="leftArrow">
            <a:avLst/>
          </a:prstGeom>
          <a:solidFill>
            <a:srgbClr val="FF0000"/>
          </a:solidFill>
        </p:spPr>
        <p:style>
          <a:lnRef idx="3">
            <a:schemeClr val="lt1"/>
          </a:lnRef>
          <a:fillRef idx="1">
            <a:schemeClr val="accent2"/>
          </a:fillRef>
          <a:effectRef idx="1">
            <a:schemeClr val="accent2"/>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D27C808D-9A71-4544-9C1A-A7C690AED3B4}"/>
              </a:ext>
            </a:extLst>
          </p:cNvPr>
          <p:cNvPicPr>
            <a:picLocks noChangeAspect="1"/>
          </p:cNvPicPr>
          <p:nvPr/>
        </p:nvPicPr>
        <p:blipFill>
          <a:blip r:embed="rId3"/>
          <a:stretch>
            <a:fillRect/>
          </a:stretch>
        </p:blipFill>
        <p:spPr>
          <a:xfrm>
            <a:off x="508611" y="1008443"/>
            <a:ext cx="5365034" cy="4008797"/>
          </a:xfrm>
          <a:prstGeom prst="rect">
            <a:avLst/>
          </a:prstGeom>
        </p:spPr>
      </p:pic>
    </p:spTree>
    <p:extLst>
      <p:ext uri="{BB962C8B-B14F-4D97-AF65-F5344CB8AC3E}">
        <p14:creationId xmlns:p14="http://schemas.microsoft.com/office/powerpoint/2010/main" val="11889914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B35D3C1D-A6AE-4FCA-BB76-A4748CE5DE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6D5BF818-2283-4CC9-A120-9225CEDFA6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913350"/>
            <a:ext cx="128016" cy="24688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063A42EF-20CC-4BCC-9D0B-222CF3AAE8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945" y="5831269"/>
            <a:ext cx="1092708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4" name="TextBox 3">
            <a:extLst>
              <a:ext uri="{FF2B5EF4-FFF2-40B4-BE49-F238E27FC236}">
                <a16:creationId xmlns:a16="http://schemas.microsoft.com/office/drawing/2014/main" id="{4593C3AD-9E63-4660-BFBB-F41C9303F7E2}"/>
              </a:ext>
            </a:extLst>
          </p:cNvPr>
          <p:cNvSpPr txBox="1"/>
          <p:nvPr/>
        </p:nvSpPr>
        <p:spPr>
          <a:xfrm>
            <a:off x="613975" y="5831267"/>
            <a:ext cx="10890112" cy="923330"/>
          </a:xfrm>
          <a:prstGeom prst="rect">
            <a:avLst/>
          </a:prstGeom>
          <a:noFill/>
        </p:spPr>
        <p:txBody>
          <a:bodyPr wrap="square" rtlCol="0">
            <a:spAutoFit/>
          </a:bodyPr>
          <a:lstStyle/>
          <a:p>
            <a:pPr marL="285750" indent="-285750">
              <a:buFont typeface="Arial" panose="020B0604020202020204" pitchFamily="34" charset="0"/>
              <a:buChar char="•"/>
            </a:pPr>
            <a:r>
              <a:rPr lang="en-US" b="1"/>
              <a:t>Remember to select the proper Expense Code (This request should be selected as “74334 – Entertainment Expenses, On Campus Meals (Expense)” This it the expense code for all food line items)</a:t>
            </a:r>
          </a:p>
          <a:p>
            <a:pPr marL="285750" indent="-285750">
              <a:buFont typeface="Arial" panose="020B0604020202020204" pitchFamily="34" charset="0"/>
              <a:buChar char="•"/>
            </a:pPr>
            <a:r>
              <a:rPr lang="en-US" b="1"/>
              <a:t>Please also break out request with Quantity as number of members and cost as the per member price</a:t>
            </a:r>
          </a:p>
        </p:txBody>
      </p:sp>
      <p:pic>
        <p:nvPicPr>
          <p:cNvPr id="2" name="Picture 1">
            <a:extLst>
              <a:ext uri="{FF2B5EF4-FFF2-40B4-BE49-F238E27FC236}">
                <a16:creationId xmlns:a16="http://schemas.microsoft.com/office/drawing/2014/main" id="{D79AACA9-CE58-44EC-AB58-050735C86125}"/>
              </a:ext>
            </a:extLst>
          </p:cNvPr>
          <p:cNvPicPr>
            <a:picLocks noChangeAspect="1"/>
          </p:cNvPicPr>
          <p:nvPr/>
        </p:nvPicPr>
        <p:blipFill>
          <a:blip r:embed="rId2"/>
          <a:stretch>
            <a:fillRect/>
          </a:stretch>
        </p:blipFill>
        <p:spPr>
          <a:xfrm>
            <a:off x="371160" y="168556"/>
            <a:ext cx="5099312" cy="5454930"/>
          </a:xfrm>
          <a:prstGeom prst="rect">
            <a:avLst/>
          </a:prstGeom>
        </p:spPr>
      </p:pic>
      <p:sp>
        <p:nvSpPr>
          <p:cNvPr id="7" name="Arrow: Left 6">
            <a:extLst>
              <a:ext uri="{FF2B5EF4-FFF2-40B4-BE49-F238E27FC236}">
                <a16:creationId xmlns:a16="http://schemas.microsoft.com/office/drawing/2014/main" id="{0623A33D-5CD1-40EC-A920-8869AC60FCAE}"/>
              </a:ext>
            </a:extLst>
          </p:cNvPr>
          <p:cNvSpPr/>
          <p:nvPr/>
        </p:nvSpPr>
        <p:spPr>
          <a:xfrm rot="2695854">
            <a:off x="3958443" y="1720349"/>
            <a:ext cx="1146403" cy="925616"/>
          </a:xfrm>
          <a:prstGeom prst="left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2D3C58BC-E02E-4461-A970-8FD6C3A93AC3}"/>
              </a:ext>
            </a:extLst>
          </p:cNvPr>
          <p:cNvPicPr>
            <a:picLocks noChangeAspect="1"/>
          </p:cNvPicPr>
          <p:nvPr/>
        </p:nvPicPr>
        <p:blipFill>
          <a:blip r:embed="rId3"/>
          <a:stretch>
            <a:fillRect/>
          </a:stretch>
        </p:blipFill>
        <p:spPr>
          <a:xfrm>
            <a:off x="5841632" y="181399"/>
            <a:ext cx="5054860" cy="5613689"/>
          </a:xfrm>
          <a:prstGeom prst="rect">
            <a:avLst/>
          </a:prstGeom>
        </p:spPr>
      </p:pic>
      <p:sp>
        <p:nvSpPr>
          <p:cNvPr id="12" name="Arrow: Left 11">
            <a:extLst>
              <a:ext uri="{FF2B5EF4-FFF2-40B4-BE49-F238E27FC236}">
                <a16:creationId xmlns:a16="http://schemas.microsoft.com/office/drawing/2014/main" id="{0B36F2A4-77AF-4432-9881-EA8579C4DBE9}"/>
              </a:ext>
            </a:extLst>
          </p:cNvPr>
          <p:cNvSpPr/>
          <p:nvPr/>
        </p:nvSpPr>
        <p:spPr>
          <a:xfrm rot="16200000">
            <a:off x="8233463" y="144829"/>
            <a:ext cx="1021505" cy="938653"/>
          </a:xfrm>
          <a:prstGeom prst="left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US"/>
          </a:p>
        </p:txBody>
      </p:sp>
      <p:sp>
        <p:nvSpPr>
          <p:cNvPr id="25" name="Arrow: Left 24">
            <a:extLst>
              <a:ext uri="{FF2B5EF4-FFF2-40B4-BE49-F238E27FC236}">
                <a16:creationId xmlns:a16="http://schemas.microsoft.com/office/drawing/2014/main" id="{112F1B24-33E1-4C8B-9029-63F233068514}"/>
              </a:ext>
            </a:extLst>
          </p:cNvPr>
          <p:cNvSpPr/>
          <p:nvPr/>
        </p:nvSpPr>
        <p:spPr>
          <a:xfrm rot="20244299">
            <a:off x="7603785" y="3121334"/>
            <a:ext cx="2280863" cy="424726"/>
          </a:xfrm>
          <a:prstGeom prst="left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298560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B35D3C1D-A6AE-4FCA-BB76-A4748CE5DE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6D5BF818-2283-4CC9-A120-9225CEDFA6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913350"/>
            <a:ext cx="128016" cy="24688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063A42EF-20CC-4BCC-9D0B-222CF3AAE8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945" y="5831269"/>
            <a:ext cx="1092708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4" name="TextBox 3">
            <a:extLst>
              <a:ext uri="{FF2B5EF4-FFF2-40B4-BE49-F238E27FC236}">
                <a16:creationId xmlns:a16="http://schemas.microsoft.com/office/drawing/2014/main" id="{4593C3AD-9E63-4660-BFBB-F41C9303F7E2}"/>
              </a:ext>
            </a:extLst>
          </p:cNvPr>
          <p:cNvSpPr txBox="1"/>
          <p:nvPr/>
        </p:nvSpPr>
        <p:spPr>
          <a:xfrm>
            <a:off x="7011378" y="3101824"/>
            <a:ext cx="5180622" cy="2308324"/>
          </a:xfrm>
          <a:prstGeom prst="rect">
            <a:avLst/>
          </a:prstGeom>
          <a:noFill/>
        </p:spPr>
        <p:txBody>
          <a:bodyPr wrap="square" rtlCol="0">
            <a:spAutoFit/>
          </a:bodyPr>
          <a:lstStyle/>
          <a:p>
            <a:pPr marL="285750" indent="-285750">
              <a:buFont typeface="Arial" panose="020B0604020202020204" pitchFamily="34" charset="0"/>
              <a:buChar char="•"/>
            </a:pPr>
            <a:r>
              <a:rPr lang="en-US" b="1"/>
              <a:t>Remember to separate Promo Giveaways &amp; Wearables</a:t>
            </a:r>
          </a:p>
          <a:p>
            <a:pPr marL="285750" indent="-285750">
              <a:buFont typeface="Arial" panose="020B0604020202020204" pitchFamily="34" charset="0"/>
              <a:buChar char="•"/>
            </a:pPr>
            <a:r>
              <a:rPr lang="en-US" b="1"/>
              <a:t>Please separate EACH event into its own section by using “+ANOTHER “EVENTS” SECTION”</a:t>
            </a:r>
          </a:p>
          <a:p>
            <a:pPr marL="742950" lvl="1" indent="-285750">
              <a:buFont typeface="Arial" panose="020B0604020202020204" pitchFamily="34" charset="0"/>
              <a:buChar char="•"/>
            </a:pPr>
            <a:r>
              <a:rPr lang="en-US" b="1"/>
              <a:t>Do for both small- and large-scale events</a:t>
            </a:r>
          </a:p>
          <a:p>
            <a:pPr marL="285750" indent="-285750">
              <a:buFont typeface="Arial" panose="020B0604020202020204" pitchFamily="34" charset="0"/>
              <a:buChar char="•"/>
            </a:pPr>
            <a:r>
              <a:rPr lang="en-US" b="1"/>
              <a:t>Revenue should only be included is your organization will collect revenues to offset a portion of your budget.</a:t>
            </a:r>
          </a:p>
        </p:txBody>
      </p:sp>
      <p:pic>
        <p:nvPicPr>
          <p:cNvPr id="9" name="Picture 8">
            <a:extLst>
              <a:ext uri="{FF2B5EF4-FFF2-40B4-BE49-F238E27FC236}">
                <a16:creationId xmlns:a16="http://schemas.microsoft.com/office/drawing/2014/main" id="{332B1740-CF12-4300-867C-2791315D3710}"/>
              </a:ext>
            </a:extLst>
          </p:cNvPr>
          <p:cNvPicPr/>
          <p:nvPr/>
        </p:nvPicPr>
        <p:blipFill>
          <a:blip r:embed="rId2"/>
          <a:stretch>
            <a:fillRect/>
          </a:stretch>
        </p:blipFill>
        <p:spPr>
          <a:xfrm>
            <a:off x="6291334" y="299360"/>
            <a:ext cx="5249722" cy="2513797"/>
          </a:xfrm>
          <a:prstGeom prst="rect">
            <a:avLst/>
          </a:prstGeom>
          <a:effectLst>
            <a:outerShdw blurRad="50800" dist="38100" dir="2700000" algn="tl" rotWithShape="0">
              <a:prstClr val="black">
                <a:alpha val="40000"/>
              </a:prstClr>
            </a:outerShdw>
          </a:effectLst>
        </p:spPr>
      </p:pic>
      <p:pic>
        <p:nvPicPr>
          <p:cNvPr id="13" name="Picture 12">
            <a:extLst>
              <a:ext uri="{FF2B5EF4-FFF2-40B4-BE49-F238E27FC236}">
                <a16:creationId xmlns:a16="http://schemas.microsoft.com/office/drawing/2014/main" id="{71C7394D-A29B-4E61-BCC2-9B53A9B1542F}"/>
              </a:ext>
            </a:extLst>
          </p:cNvPr>
          <p:cNvPicPr/>
          <p:nvPr/>
        </p:nvPicPr>
        <p:blipFill>
          <a:blip r:embed="rId3"/>
          <a:stretch>
            <a:fillRect/>
          </a:stretch>
        </p:blipFill>
        <p:spPr>
          <a:xfrm>
            <a:off x="2339373" y="5621142"/>
            <a:ext cx="7513254" cy="846225"/>
          </a:xfrm>
          <a:prstGeom prst="rect">
            <a:avLst/>
          </a:prstGeom>
        </p:spPr>
      </p:pic>
      <p:sp>
        <p:nvSpPr>
          <p:cNvPr id="25" name="Arrow: Left 24">
            <a:extLst>
              <a:ext uri="{FF2B5EF4-FFF2-40B4-BE49-F238E27FC236}">
                <a16:creationId xmlns:a16="http://schemas.microsoft.com/office/drawing/2014/main" id="{112F1B24-33E1-4C8B-9029-63F233068514}"/>
              </a:ext>
            </a:extLst>
          </p:cNvPr>
          <p:cNvSpPr/>
          <p:nvPr/>
        </p:nvSpPr>
        <p:spPr>
          <a:xfrm>
            <a:off x="9703754" y="5621142"/>
            <a:ext cx="1874271" cy="695067"/>
          </a:xfrm>
          <a:prstGeom prst="left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US"/>
          </a:p>
        </p:txBody>
      </p:sp>
      <p:sp>
        <p:nvSpPr>
          <p:cNvPr id="15" name="Arrow: Left 14">
            <a:extLst>
              <a:ext uri="{FF2B5EF4-FFF2-40B4-BE49-F238E27FC236}">
                <a16:creationId xmlns:a16="http://schemas.microsoft.com/office/drawing/2014/main" id="{99550649-5FC4-49B3-95EB-9241409B37CA}"/>
              </a:ext>
            </a:extLst>
          </p:cNvPr>
          <p:cNvSpPr/>
          <p:nvPr/>
        </p:nvSpPr>
        <p:spPr>
          <a:xfrm rot="12716130">
            <a:off x="8577190" y="1542482"/>
            <a:ext cx="1059105" cy="558108"/>
          </a:xfrm>
          <a:prstGeom prst="left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D7D2BDF3-DCF3-4208-877A-9A49905DA230}"/>
              </a:ext>
            </a:extLst>
          </p:cNvPr>
          <p:cNvPicPr>
            <a:picLocks noChangeAspect="1"/>
          </p:cNvPicPr>
          <p:nvPr/>
        </p:nvPicPr>
        <p:blipFill>
          <a:blip r:embed="rId4"/>
          <a:stretch>
            <a:fillRect/>
          </a:stretch>
        </p:blipFill>
        <p:spPr>
          <a:xfrm>
            <a:off x="128016" y="88479"/>
            <a:ext cx="5880897" cy="3140584"/>
          </a:xfrm>
          <a:prstGeom prst="rect">
            <a:avLst/>
          </a:prstGeom>
        </p:spPr>
      </p:pic>
      <p:sp>
        <p:nvSpPr>
          <p:cNvPr id="7" name="Arrow: Left 6">
            <a:extLst>
              <a:ext uri="{FF2B5EF4-FFF2-40B4-BE49-F238E27FC236}">
                <a16:creationId xmlns:a16="http://schemas.microsoft.com/office/drawing/2014/main" id="{0623A33D-5CD1-40EC-A920-8869AC60FCAE}"/>
              </a:ext>
            </a:extLst>
          </p:cNvPr>
          <p:cNvSpPr/>
          <p:nvPr/>
        </p:nvSpPr>
        <p:spPr>
          <a:xfrm>
            <a:off x="3547640" y="1131544"/>
            <a:ext cx="775764" cy="1136484"/>
          </a:xfrm>
          <a:prstGeom prst="left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E62879C6-E8D3-4945-9403-0B2E9B0314A3}"/>
              </a:ext>
            </a:extLst>
          </p:cNvPr>
          <p:cNvPicPr>
            <a:picLocks noChangeAspect="1"/>
          </p:cNvPicPr>
          <p:nvPr/>
        </p:nvPicPr>
        <p:blipFill>
          <a:blip r:embed="rId5"/>
          <a:stretch>
            <a:fillRect/>
          </a:stretch>
        </p:blipFill>
        <p:spPr>
          <a:xfrm>
            <a:off x="64008" y="3579034"/>
            <a:ext cx="7011378" cy="988984"/>
          </a:xfrm>
          <a:prstGeom prst="rect">
            <a:avLst/>
          </a:prstGeom>
        </p:spPr>
      </p:pic>
    </p:spTree>
    <p:extLst>
      <p:ext uri="{BB962C8B-B14F-4D97-AF65-F5344CB8AC3E}">
        <p14:creationId xmlns:p14="http://schemas.microsoft.com/office/powerpoint/2010/main" val="32805385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0288C6B4-AFC3-407F-A595-EFFD38D4CC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0" name="Freeform: Shape 29">
            <a:extLst>
              <a:ext uri="{FF2B5EF4-FFF2-40B4-BE49-F238E27FC236}">
                <a16:creationId xmlns:a16="http://schemas.microsoft.com/office/drawing/2014/main" id="{CF236821-17FE-429B-8D2C-08E13A64EA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455673" cy="6858000"/>
          </a:xfrm>
          <a:custGeom>
            <a:avLst/>
            <a:gdLst>
              <a:gd name="connsiteX0" fmla="*/ 0 w 4455673"/>
              <a:gd name="connsiteY0" fmla="*/ 0 h 6858000"/>
              <a:gd name="connsiteX1" fmla="*/ 3242695 w 4455673"/>
              <a:gd name="connsiteY1" fmla="*/ 0 h 6858000"/>
              <a:gd name="connsiteX2" fmla="*/ 3305678 w 4455673"/>
              <a:gd name="connsiteY2" fmla="*/ 69271 h 6858000"/>
              <a:gd name="connsiteX3" fmla="*/ 4455673 w 4455673"/>
              <a:gd name="connsiteY3" fmla="*/ 3429000 h 6858000"/>
              <a:gd name="connsiteX4" fmla="*/ 3305678 w 4455673"/>
              <a:gd name="connsiteY4" fmla="*/ 6788730 h 6858000"/>
              <a:gd name="connsiteX5" fmla="*/ 3242695 w 4455673"/>
              <a:gd name="connsiteY5" fmla="*/ 6858000 h 6858000"/>
              <a:gd name="connsiteX6" fmla="*/ 0 w 4455673"/>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55673" h="6858000">
                <a:moveTo>
                  <a:pt x="0" y="0"/>
                </a:moveTo>
                <a:lnTo>
                  <a:pt x="3242695" y="0"/>
                </a:lnTo>
                <a:lnTo>
                  <a:pt x="3305678" y="69271"/>
                </a:lnTo>
                <a:cubicBezTo>
                  <a:pt x="4016204" y="929100"/>
                  <a:pt x="4455673" y="2116944"/>
                  <a:pt x="4455673" y="3429000"/>
                </a:cubicBezTo>
                <a:cubicBezTo>
                  <a:pt x="4455673" y="4741056"/>
                  <a:pt x="4016204" y="5928900"/>
                  <a:pt x="3305678" y="6788730"/>
                </a:cubicBezTo>
                <a:lnTo>
                  <a:pt x="3242695"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32" name="Freeform: Shape 31">
            <a:extLst>
              <a:ext uri="{FF2B5EF4-FFF2-40B4-BE49-F238E27FC236}">
                <a16:creationId xmlns:a16="http://schemas.microsoft.com/office/drawing/2014/main" id="{C0BDBCD2-E081-43AB-9119-C55465E59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446529" cy="6858000"/>
          </a:xfrm>
          <a:custGeom>
            <a:avLst/>
            <a:gdLst>
              <a:gd name="connsiteX0" fmla="*/ 0 w 4446529"/>
              <a:gd name="connsiteY0" fmla="*/ 0 h 6858000"/>
              <a:gd name="connsiteX1" fmla="*/ 3233551 w 4446529"/>
              <a:gd name="connsiteY1" fmla="*/ 0 h 6858000"/>
              <a:gd name="connsiteX2" fmla="*/ 3296534 w 4446529"/>
              <a:gd name="connsiteY2" fmla="*/ 69271 h 6858000"/>
              <a:gd name="connsiteX3" fmla="*/ 4446529 w 4446529"/>
              <a:gd name="connsiteY3" fmla="*/ 3429000 h 6858000"/>
              <a:gd name="connsiteX4" fmla="*/ 3296534 w 4446529"/>
              <a:gd name="connsiteY4" fmla="*/ 6788730 h 6858000"/>
              <a:gd name="connsiteX5" fmla="*/ 3233551 w 4446529"/>
              <a:gd name="connsiteY5" fmla="*/ 6858000 h 6858000"/>
              <a:gd name="connsiteX6" fmla="*/ 0 w 444652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6529" h="6858000">
                <a:moveTo>
                  <a:pt x="0" y="0"/>
                </a:moveTo>
                <a:lnTo>
                  <a:pt x="3233551" y="0"/>
                </a:lnTo>
                <a:lnTo>
                  <a:pt x="3296534" y="69271"/>
                </a:lnTo>
                <a:cubicBezTo>
                  <a:pt x="4007060" y="929100"/>
                  <a:pt x="4446529" y="2116944"/>
                  <a:pt x="4446529" y="3429000"/>
                </a:cubicBezTo>
                <a:cubicBezTo>
                  <a:pt x="4446529" y="4741056"/>
                  <a:pt x="4007060" y="5928900"/>
                  <a:pt x="3296534" y="6788730"/>
                </a:cubicBezTo>
                <a:lnTo>
                  <a:pt x="3233551"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0139003-C77B-4A4D-A5F6-CF5D68B41D48}"/>
              </a:ext>
            </a:extLst>
          </p:cNvPr>
          <p:cNvSpPr>
            <a:spLocks noGrp="1"/>
          </p:cNvSpPr>
          <p:nvPr>
            <p:ph type="title"/>
          </p:nvPr>
        </p:nvSpPr>
        <p:spPr>
          <a:xfrm>
            <a:off x="371094" y="1161288"/>
            <a:ext cx="3438144" cy="1239012"/>
          </a:xfrm>
        </p:spPr>
        <p:txBody>
          <a:bodyPr anchor="ctr">
            <a:normAutofit/>
          </a:bodyPr>
          <a:lstStyle/>
          <a:p>
            <a:r>
              <a:rPr lang="en-US" sz="2800"/>
              <a:t>Expense Codes</a:t>
            </a:r>
          </a:p>
        </p:txBody>
      </p:sp>
      <p:sp>
        <p:nvSpPr>
          <p:cNvPr id="34" name="Rectangle 33">
            <a:extLst>
              <a:ext uri="{FF2B5EF4-FFF2-40B4-BE49-F238E27FC236}">
                <a16:creationId xmlns:a16="http://schemas.microsoft.com/office/drawing/2014/main" id="{98E79BE4-34FE-485A-98A5-92CE8F7C4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426546"/>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6" name="Rectangle 35">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5893" y="2443480"/>
            <a:ext cx="338328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8169A156-233E-4A54-96E0-901C100E0643}"/>
              </a:ext>
            </a:extLst>
          </p:cNvPr>
          <p:cNvSpPr>
            <a:spLocks noGrp="1"/>
          </p:cNvSpPr>
          <p:nvPr>
            <p:ph idx="1"/>
          </p:nvPr>
        </p:nvSpPr>
        <p:spPr>
          <a:xfrm>
            <a:off x="371094" y="2718054"/>
            <a:ext cx="3438906" cy="3207258"/>
          </a:xfrm>
        </p:spPr>
        <p:txBody>
          <a:bodyPr anchor="t">
            <a:normAutofit/>
          </a:bodyPr>
          <a:lstStyle/>
          <a:p>
            <a:r>
              <a:rPr lang="en-US" sz="1700" dirty="0"/>
              <a:t>PDF on Engaged (Student Government &amp; WAM Portal)</a:t>
            </a:r>
          </a:p>
          <a:p>
            <a:r>
              <a:rPr lang="en-US" sz="1700" b="1" dirty="0"/>
              <a:t>Note: </a:t>
            </a:r>
            <a:r>
              <a:rPr lang="en-US" sz="1700" dirty="0"/>
              <a:t>Request with multiple egregious expense code errors may be rejected by WAM</a:t>
            </a:r>
          </a:p>
        </p:txBody>
      </p:sp>
      <p:pic>
        <p:nvPicPr>
          <p:cNvPr id="4" name="Picture 3">
            <a:extLst>
              <a:ext uri="{FF2B5EF4-FFF2-40B4-BE49-F238E27FC236}">
                <a16:creationId xmlns:a16="http://schemas.microsoft.com/office/drawing/2014/main" id="{61C35B84-EAFF-44E9-8834-34311E3584FD}"/>
              </a:ext>
            </a:extLst>
          </p:cNvPr>
          <p:cNvPicPr>
            <a:picLocks noChangeAspect="1"/>
          </p:cNvPicPr>
          <p:nvPr/>
        </p:nvPicPr>
        <p:blipFill>
          <a:blip r:embed="rId2"/>
          <a:stretch>
            <a:fillRect/>
          </a:stretch>
        </p:blipFill>
        <p:spPr>
          <a:xfrm>
            <a:off x="4901184" y="1021979"/>
            <a:ext cx="6922008" cy="4914626"/>
          </a:xfrm>
          <a:prstGeom prst="rect">
            <a:avLst/>
          </a:prstGeom>
        </p:spPr>
      </p:pic>
    </p:spTree>
    <p:extLst>
      <p:ext uri="{BB962C8B-B14F-4D97-AF65-F5344CB8AC3E}">
        <p14:creationId xmlns:p14="http://schemas.microsoft.com/office/powerpoint/2010/main" val="40168216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029D5AD-8348-4446-B191-6A9B6FE03F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Freeform: Shape 9">
            <a:extLst>
              <a:ext uri="{FF2B5EF4-FFF2-40B4-BE49-F238E27FC236}">
                <a16:creationId xmlns:a16="http://schemas.microsoft.com/office/drawing/2014/main" id="{A3F395A2-2B64-4749-BD93-2F159C7E1F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1899601"/>
          </a:xfrm>
          <a:custGeom>
            <a:avLst/>
            <a:gdLst>
              <a:gd name="connsiteX0" fmla="*/ 0 w 12188952"/>
              <a:gd name="connsiteY0" fmla="*/ 0 h 1899601"/>
              <a:gd name="connsiteX1" fmla="*/ 12188952 w 12188952"/>
              <a:gd name="connsiteY1" fmla="*/ 0 h 1899601"/>
              <a:gd name="connsiteX2" fmla="*/ 12188952 w 12188952"/>
              <a:gd name="connsiteY2" fmla="*/ 1635106 h 1899601"/>
              <a:gd name="connsiteX3" fmla="*/ 11356325 w 12188952"/>
              <a:gd name="connsiteY3" fmla="*/ 1707615 h 1899601"/>
              <a:gd name="connsiteX4" fmla="*/ 6096001 w 12188952"/>
              <a:gd name="connsiteY4" fmla="*/ 1899601 h 1899601"/>
              <a:gd name="connsiteX5" fmla="*/ 835678 w 12188952"/>
              <a:gd name="connsiteY5" fmla="*/ 1707615 h 1899601"/>
              <a:gd name="connsiteX6" fmla="*/ 0 w 12188952"/>
              <a:gd name="connsiteY6" fmla="*/ 1634841 h 1899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88952" h="1899601">
                <a:moveTo>
                  <a:pt x="0" y="0"/>
                </a:moveTo>
                <a:lnTo>
                  <a:pt x="12188952" y="0"/>
                </a:lnTo>
                <a:lnTo>
                  <a:pt x="12188952" y="1635106"/>
                </a:lnTo>
                <a:lnTo>
                  <a:pt x="11356325" y="1707615"/>
                </a:lnTo>
                <a:cubicBezTo>
                  <a:pt x="9739512" y="1831240"/>
                  <a:pt x="7961919" y="1899601"/>
                  <a:pt x="6096001" y="1899601"/>
                </a:cubicBezTo>
                <a:cubicBezTo>
                  <a:pt x="4230084" y="1899601"/>
                  <a:pt x="2452490" y="1831240"/>
                  <a:pt x="835678" y="1707615"/>
                </a:cubicBezTo>
                <a:lnTo>
                  <a:pt x="0" y="1634841"/>
                </a:lnTo>
                <a:close/>
              </a:path>
            </a:pathLst>
          </a:custGeom>
          <a:ln w="9525">
            <a:solidFill>
              <a:srgbClr val="EFEFEF"/>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2" name="Freeform: Shape 11">
            <a:extLst>
              <a:ext uri="{FF2B5EF4-FFF2-40B4-BE49-F238E27FC236}">
                <a16:creationId xmlns:a16="http://schemas.microsoft.com/office/drawing/2014/main" id="{5CF0135B-EAB8-4CA0-896C-2D897ECD28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890722"/>
          </a:xfrm>
          <a:custGeom>
            <a:avLst/>
            <a:gdLst>
              <a:gd name="connsiteX0" fmla="*/ 0 w 12192000"/>
              <a:gd name="connsiteY0" fmla="*/ 0 h 1890722"/>
              <a:gd name="connsiteX1" fmla="*/ 12192000 w 12192000"/>
              <a:gd name="connsiteY1" fmla="*/ 0 h 1890722"/>
              <a:gd name="connsiteX2" fmla="*/ 12192000 w 12192000"/>
              <a:gd name="connsiteY2" fmla="*/ 1626227 h 1890722"/>
              <a:gd name="connsiteX3" fmla="*/ 11359165 w 12192000"/>
              <a:gd name="connsiteY3" fmla="*/ 1698736 h 1890722"/>
              <a:gd name="connsiteX4" fmla="*/ 6097526 w 12192000"/>
              <a:gd name="connsiteY4" fmla="*/ 1890722 h 1890722"/>
              <a:gd name="connsiteX5" fmla="*/ 835887 w 12192000"/>
              <a:gd name="connsiteY5" fmla="*/ 1698736 h 1890722"/>
              <a:gd name="connsiteX6" fmla="*/ 0 w 12192000"/>
              <a:gd name="connsiteY6" fmla="*/ 1625962 h 1890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1890722">
                <a:moveTo>
                  <a:pt x="0" y="0"/>
                </a:moveTo>
                <a:lnTo>
                  <a:pt x="12192000" y="0"/>
                </a:lnTo>
                <a:lnTo>
                  <a:pt x="12192000" y="1626227"/>
                </a:lnTo>
                <a:lnTo>
                  <a:pt x="11359165" y="1698736"/>
                </a:lnTo>
                <a:cubicBezTo>
                  <a:pt x="9741947" y="1822361"/>
                  <a:pt x="7963910" y="1890722"/>
                  <a:pt x="6097526" y="1890722"/>
                </a:cubicBezTo>
                <a:cubicBezTo>
                  <a:pt x="4231142" y="1890722"/>
                  <a:pt x="2453104" y="1822361"/>
                  <a:pt x="835887" y="1698736"/>
                </a:cubicBezTo>
                <a:lnTo>
                  <a:pt x="0" y="1625962"/>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98004BB-0A94-433B-A68B-FE3F8C181890}"/>
              </a:ext>
            </a:extLst>
          </p:cNvPr>
          <p:cNvSpPr>
            <a:spLocks noGrp="1"/>
          </p:cNvSpPr>
          <p:nvPr>
            <p:ph type="title"/>
          </p:nvPr>
        </p:nvSpPr>
        <p:spPr>
          <a:xfrm>
            <a:off x="838200" y="253397"/>
            <a:ext cx="10515600" cy="1273233"/>
          </a:xfrm>
        </p:spPr>
        <p:txBody>
          <a:bodyPr>
            <a:normAutofit/>
          </a:bodyPr>
          <a:lstStyle/>
          <a:p>
            <a:r>
              <a:rPr lang="en-US" sz="4000"/>
              <a:t>Annual Budget Policies</a:t>
            </a:r>
          </a:p>
        </p:txBody>
      </p:sp>
      <p:sp>
        <p:nvSpPr>
          <p:cNvPr id="14" name="Rectangle 13">
            <a:extLst>
              <a:ext uri="{FF2B5EF4-FFF2-40B4-BE49-F238E27FC236}">
                <a16:creationId xmlns:a16="http://schemas.microsoft.com/office/drawing/2014/main" id="{92C3387C-D24F-4737-8A37-1DC5CFF09C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2452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9EC48704-DE24-4434-9EC8-D43FFE24B423}"/>
              </a:ext>
            </a:extLst>
          </p:cNvPr>
          <p:cNvSpPr>
            <a:spLocks noGrp="1"/>
          </p:cNvSpPr>
          <p:nvPr>
            <p:ph idx="1"/>
          </p:nvPr>
        </p:nvSpPr>
        <p:spPr>
          <a:xfrm>
            <a:off x="689891" y="2152998"/>
            <a:ext cx="10809169" cy="3972848"/>
          </a:xfrm>
        </p:spPr>
        <p:txBody>
          <a:bodyPr>
            <a:normAutofit lnSpcReduction="10000"/>
          </a:bodyPr>
          <a:lstStyle/>
          <a:p>
            <a:r>
              <a:rPr lang="en-US" sz="2200" b="1" dirty="0">
                <a:solidFill>
                  <a:srgbClr val="FF0000"/>
                </a:solidFill>
              </a:rPr>
              <a:t>Budget request not submitted before deadline (January 15</a:t>
            </a:r>
            <a:r>
              <a:rPr lang="en-US" sz="2200" b="1" baseline="30000" dirty="0">
                <a:solidFill>
                  <a:srgbClr val="FF0000"/>
                </a:solidFill>
              </a:rPr>
              <a:t>th</a:t>
            </a:r>
            <a:r>
              <a:rPr lang="en-US" sz="2200" b="1" dirty="0">
                <a:solidFill>
                  <a:srgbClr val="FF0000"/>
                </a:solidFill>
              </a:rPr>
              <a:t>, 2021 @ Midnight) will be Denied</a:t>
            </a:r>
          </a:p>
          <a:p>
            <a:r>
              <a:rPr lang="en-US" sz="2200" dirty="0">
                <a:solidFill>
                  <a:srgbClr val="FF0000"/>
                </a:solidFill>
              </a:rPr>
              <a:t>If Treasurer does not attend Annual Budget Training, the request will be Denied</a:t>
            </a:r>
          </a:p>
          <a:p>
            <a:r>
              <a:rPr lang="en-US" sz="2200" dirty="0"/>
              <a:t>Overnight </a:t>
            </a:r>
            <a:r>
              <a:rPr lang="en-US" sz="2200" b="1" dirty="0"/>
              <a:t>&amp;</a:t>
            </a:r>
            <a:r>
              <a:rPr lang="en-US" sz="2200" dirty="0"/>
              <a:t> Day Travel will NOT be funded during Annual Budget Hearings</a:t>
            </a:r>
          </a:p>
          <a:p>
            <a:pPr lvl="1"/>
            <a:r>
              <a:rPr lang="en-US" sz="1800" dirty="0"/>
              <a:t>All travel request will be made during RAF season in fall/spring (The week after these hearings)</a:t>
            </a:r>
          </a:p>
          <a:p>
            <a:r>
              <a:rPr lang="en-US" sz="2200" dirty="0"/>
              <a:t>Organizations with low dollar amount Annual Budgets Request may not need to attend a WAM hearing</a:t>
            </a:r>
          </a:p>
          <a:p>
            <a:pPr lvl="1"/>
            <a:r>
              <a:rPr lang="en-US" sz="1800" dirty="0"/>
              <a:t>Organizations exempt from hearings will be notified after all request have been submitted and applies to organizations that request almost entirely guideline items.</a:t>
            </a:r>
          </a:p>
          <a:p>
            <a:pPr lvl="1"/>
            <a:r>
              <a:rPr lang="en-US" sz="1800" dirty="0"/>
              <a:t>Optional privilege, will still be allowed to have a hearing if requested</a:t>
            </a:r>
            <a:endParaRPr lang="en-US" sz="1400" dirty="0"/>
          </a:p>
          <a:p>
            <a:r>
              <a:rPr lang="en-US" sz="2200" dirty="0"/>
              <a:t>All request must be in whole dollar amounts</a:t>
            </a:r>
          </a:p>
          <a:p>
            <a:r>
              <a:rPr lang="en-US" sz="2200" b="1" dirty="0"/>
              <a:t>ONLY</a:t>
            </a:r>
            <a:r>
              <a:rPr lang="en-US" sz="2200" dirty="0"/>
              <a:t> the Treasurer can submit an Annual Budget Request</a:t>
            </a:r>
          </a:p>
          <a:p>
            <a:endParaRPr lang="en-US" sz="1800" dirty="0"/>
          </a:p>
        </p:txBody>
      </p:sp>
    </p:spTree>
    <p:extLst>
      <p:ext uri="{BB962C8B-B14F-4D97-AF65-F5344CB8AC3E}">
        <p14:creationId xmlns:p14="http://schemas.microsoft.com/office/powerpoint/2010/main" val="34465508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029D5AD-8348-4446-B191-6A9B6FE03F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Freeform: Shape 9">
            <a:extLst>
              <a:ext uri="{FF2B5EF4-FFF2-40B4-BE49-F238E27FC236}">
                <a16:creationId xmlns:a16="http://schemas.microsoft.com/office/drawing/2014/main" id="{A3F395A2-2B64-4749-BD93-2F159C7E1F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1899601"/>
          </a:xfrm>
          <a:custGeom>
            <a:avLst/>
            <a:gdLst>
              <a:gd name="connsiteX0" fmla="*/ 0 w 12188952"/>
              <a:gd name="connsiteY0" fmla="*/ 0 h 1899601"/>
              <a:gd name="connsiteX1" fmla="*/ 12188952 w 12188952"/>
              <a:gd name="connsiteY1" fmla="*/ 0 h 1899601"/>
              <a:gd name="connsiteX2" fmla="*/ 12188952 w 12188952"/>
              <a:gd name="connsiteY2" fmla="*/ 1635106 h 1899601"/>
              <a:gd name="connsiteX3" fmla="*/ 11356325 w 12188952"/>
              <a:gd name="connsiteY3" fmla="*/ 1707615 h 1899601"/>
              <a:gd name="connsiteX4" fmla="*/ 6096001 w 12188952"/>
              <a:gd name="connsiteY4" fmla="*/ 1899601 h 1899601"/>
              <a:gd name="connsiteX5" fmla="*/ 835678 w 12188952"/>
              <a:gd name="connsiteY5" fmla="*/ 1707615 h 1899601"/>
              <a:gd name="connsiteX6" fmla="*/ 0 w 12188952"/>
              <a:gd name="connsiteY6" fmla="*/ 1634841 h 1899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88952" h="1899601">
                <a:moveTo>
                  <a:pt x="0" y="0"/>
                </a:moveTo>
                <a:lnTo>
                  <a:pt x="12188952" y="0"/>
                </a:lnTo>
                <a:lnTo>
                  <a:pt x="12188952" y="1635106"/>
                </a:lnTo>
                <a:lnTo>
                  <a:pt x="11356325" y="1707615"/>
                </a:lnTo>
                <a:cubicBezTo>
                  <a:pt x="9739512" y="1831240"/>
                  <a:pt x="7961919" y="1899601"/>
                  <a:pt x="6096001" y="1899601"/>
                </a:cubicBezTo>
                <a:cubicBezTo>
                  <a:pt x="4230084" y="1899601"/>
                  <a:pt x="2452490" y="1831240"/>
                  <a:pt x="835678" y="1707615"/>
                </a:cubicBezTo>
                <a:lnTo>
                  <a:pt x="0" y="1634841"/>
                </a:lnTo>
                <a:close/>
              </a:path>
            </a:pathLst>
          </a:custGeom>
          <a:ln w="9525">
            <a:solidFill>
              <a:srgbClr val="EFEFEF"/>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2" name="Freeform: Shape 11">
            <a:extLst>
              <a:ext uri="{FF2B5EF4-FFF2-40B4-BE49-F238E27FC236}">
                <a16:creationId xmlns:a16="http://schemas.microsoft.com/office/drawing/2014/main" id="{5CF0135B-EAB8-4CA0-896C-2D897ECD28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890722"/>
          </a:xfrm>
          <a:custGeom>
            <a:avLst/>
            <a:gdLst>
              <a:gd name="connsiteX0" fmla="*/ 0 w 12192000"/>
              <a:gd name="connsiteY0" fmla="*/ 0 h 1890722"/>
              <a:gd name="connsiteX1" fmla="*/ 12192000 w 12192000"/>
              <a:gd name="connsiteY1" fmla="*/ 0 h 1890722"/>
              <a:gd name="connsiteX2" fmla="*/ 12192000 w 12192000"/>
              <a:gd name="connsiteY2" fmla="*/ 1626227 h 1890722"/>
              <a:gd name="connsiteX3" fmla="*/ 11359165 w 12192000"/>
              <a:gd name="connsiteY3" fmla="*/ 1698736 h 1890722"/>
              <a:gd name="connsiteX4" fmla="*/ 6097526 w 12192000"/>
              <a:gd name="connsiteY4" fmla="*/ 1890722 h 1890722"/>
              <a:gd name="connsiteX5" fmla="*/ 835887 w 12192000"/>
              <a:gd name="connsiteY5" fmla="*/ 1698736 h 1890722"/>
              <a:gd name="connsiteX6" fmla="*/ 0 w 12192000"/>
              <a:gd name="connsiteY6" fmla="*/ 1625962 h 1890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1890722">
                <a:moveTo>
                  <a:pt x="0" y="0"/>
                </a:moveTo>
                <a:lnTo>
                  <a:pt x="12192000" y="0"/>
                </a:lnTo>
                <a:lnTo>
                  <a:pt x="12192000" y="1626227"/>
                </a:lnTo>
                <a:lnTo>
                  <a:pt x="11359165" y="1698736"/>
                </a:lnTo>
                <a:cubicBezTo>
                  <a:pt x="9741947" y="1822361"/>
                  <a:pt x="7963910" y="1890722"/>
                  <a:pt x="6097526" y="1890722"/>
                </a:cubicBezTo>
                <a:cubicBezTo>
                  <a:pt x="4231142" y="1890722"/>
                  <a:pt x="2453104" y="1822361"/>
                  <a:pt x="835887" y="1698736"/>
                </a:cubicBezTo>
                <a:lnTo>
                  <a:pt x="0" y="1625962"/>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98004BB-0A94-433B-A68B-FE3F8C181890}"/>
              </a:ext>
            </a:extLst>
          </p:cNvPr>
          <p:cNvSpPr>
            <a:spLocks noGrp="1"/>
          </p:cNvSpPr>
          <p:nvPr>
            <p:ph type="title"/>
          </p:nvPr>
        </p:nvSpPr>
        <p:spPr>
          <a:xfrm>
            <a:off x="838200" y="253397"/>
            <a:ext cx="10515600" cy="1273233"/>
          </a:xfrm>
        </p:spPr>
        <p:txBody>
          <a:bodyPr>
            <a:normAutofit/>
          </a:bodyPr>
          <a:lstStyle/>
          <a:p>
            <a:r>
              <a:rPr lang="en-US" sz="4000"/>
              <a:t>Annual Budget Policies - Attendance</a:t>
            </a:r>
          </a:p>
        </p:txBody>
      </p:sp>
      <p:sp>
        <p:nvSpPr>
          <p:cNvPr id="14" name="Rectangle 13">
            <a:extLst>
              <a:ext uri="{FF2B5EF4-FFF2-40B4-BE49-F238E27FC236}">
                <a16:creationId xmlns:a16="http://schemas.microsoft.com/office/drawing/2014/main" id="{92C3387C-D24F-4737-8A37-1DC5CFF09C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2452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9EC48704-DE24-4434-9EC8-D43FFE24B423}"/>
              </a:ext>
            </a:extLst>
          </p:cNvPr>
          <p:cNvSpPr>
            <a:spLocks noGrp="1"/>
          </p:cNvSpPr>
          <p:nvPr>
            <p:ph idx="1"/>
          </p:nvPr>
        </p:nvSpPr>
        <p:spPr>
          <a:xfrm>
            <a:off x="584053" y="1890722"/>
            <a:ext cx="11020846" cy="4252428"/>
          </a:xfrm>
        </p:spPr>
        <p:txBody>
          <a:bodyPr>
            <a:noAutofit/>
          </a:bodyPr>
          <a:lstStyle/>
          <a:p>
            <a:r>
              <a:rPr lang="en-US" sz="2200" dirty="0"/>
              <a:t>Please reach out to Nicole Rigby for your attendance</a:t>
            </a:r>
          </a:p>
          <a:p>
            <a:pPr lvl="1"/>
            <a:r>
              <a:rPr lang="en-US" sz="2200" dirty="0"/>
              <a:t>Organizations should be using CORQ to track attendance</a:t>
            </a:r>
          </a:p>
          <a:p>
            <a:pPr lvl="1"/>
            <a:r>
              <a:rPr lang="en-US" sz="2200" dirty="0"/>
              <a:t>If you have no CORQ data, you must provide and upload an alternate tracking document, or you will not receive any funding </a:t>
            </a:r>
          </a:p>
          <a:p>
            <a:pPr lvl="1"/>
            <a:r>
              <a:rPr lang="en-US" sz="2200" dirty="0"/>
              <a:t>If your alternate tracking document conflicts with your CORQ data, be prepared to explain why </a:t>
            </a:r>
          </a:p>
          <a:p>
            <a:pPr lvl="2"/>
            <a:r>
              <a:rPr lang="en-US" sz="1800" dirty="0"/>
              <a:t>WAM will be looking more at the CORQ attendance rather than alternate documents, as all attendance should have been on CORQ this year</a:t>
            </a:r>
          </a:p>
          <a:p>
            <a:pPr lvl="1"/>
            <a:r>
              <a:rPr lang="en-US" sz="2200" dirty="0"/>
              <a:t>Be prepared to discuss the success and challenges of recurring events that you are requesting funds for</a:t>
            </a:r>
          </a:p>
          <a:p>
            <a:r>
              <a:rPr lang="en-US" sz="2200" b="1" dirty="0">
                <a:solidFill>
                  <a:srgbClr val="FF0000"/>
                </a:solidFill>
              </a:rPr>
              <a:t>EVIDENCE OF MEMBERSHIP IS REQUIRED.</a:t>
            </a:r>
          </a:p>
          <a:p>
            <a:r>
              <a:rPr lang="en-US" sz="2200" dirty="0"/>
              <a:t>Organization need to demonstrate 10+ active members in order to receive any funding</a:t>
            </a:r>
          </a:p>
          <a:p>
            <a:r>
              <a:rPr lang="en-US" sz="2200" dirty="0"/>
              <a:t>Contact Nicole Rigby, Luke Lamontagne, or Victoria Andrade-Fonseca with any questions regarding membership</a:t>
            </a:r>
          </a:p>
        </p:txBody>
      </p:sp>
    </p:spTree>
    <p:extLst>
      <p:ext uri="{BB962C8B-B14F-4D97-AF65-F5344CB8AC3E}">
        <p14:creationId xmlns:p14="http://schemas.microsoft.com/office/powerpoint/2010/main" val="3740816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029D5AD-8348-4446-B191-6A9B6FE03F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Freeform: Shape 9">
            <a:extLst>
              <a:ext uri="{FF2B5EF4-FFF2-40B4-BE49-F238E27FC236}">
                <a16:creationId xmlns:a16="http://schemas.microsoft.com/office/drawing/2014/main" id="{A3F395A2-2B64-4749-BD93-2F159C7E1F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1899601"/>
          </a:xfrm>
          <a:custGeom>
            <a:avLst/>
            <a:gdLst>
              <a:gd name="connsiteX0" fmla="*/ 0 w 12188952"/>
              <a:gd name="connsiteY0" fmla="*/ 0 h 1899601"/>
              <a:gd name="connsiteX1" fmla="*/ 12188952 w 12188952"/>
              <a:gd name="connsiteY1" fmla="*/ 0 h 1899601"/>
              <a:gd name="connsiteX2" fmla="*/ 12188952 w 12188952"/>
              <a:gd name="connsiteY2" fmla="*/ 1635106 h 1899601"/>
              <a:gd name="connsiteX3" fmla="*/ 11356325 w 12188952"/>
              <a:gd name="connsiteY3" fmla="*/ 1707615 h 1899601"/>
              <a:gd name="connsiteX4" fmla="*/ 6096001 w 12188952"/>
              <a:gd name="connsiteY4" fmla="*/ 1899601 h 1899601"/>
              <a:gd name="connsiteX5" fmla="*/ 835678 w 12188952"/>
              <a:gd name="connsiteY5" fmla="*/ 1707615 h 1899601"/>
              <a:gd name="connsiteX6" fmla="*/ 0 w 12188952"/>
              <a:gd name="connsiteY6" fmla="*/ 1634841 h 1899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88952" h="1899601">
                <a:moveTo>
                  <a:pt x="0" y="0"/>
                </a:moveTo>
                <a:lnTo>
                  <a:pt x="12188952" y="0"/>
                </a:lnTo>
                <a:lnTo>
                  <a:pt x="12188952" y="1635106"/>
                </a:lnTo>
                <a:lnTo>
                  <a:pt x="11356325" y="1707615"/>
                </a:lnTo>
                <a:cubicBezTo>
                  <a:pt x="9739512" y="1831240"/>
                  <a:pt x="7961919" y="1899601"/>
                  <a:pt x="6096001" y="1899601"/>
                </a:cubicBezTo>
                <a:cubicBezTo>
                  <a:pt x="4230084" y="1899601"/>
                  <a:pt x="2452490" y="1831240"/>
                  <a:pt x="835678" y="1707615"/>
                </a:cubicBezTo>
                <a:lnTo>
                  <a:pt x="0" y="1634841"/>
                </a:lnTo>
                <a:close/>
              </a:path>
            </a:pathLst>
          </a:custGeom>
          <a:ln w="9525">
            <a:solidFill>
              <a:srgbClr val="EFEFEF"/>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2" name="Freeform: Shape 11">
            <a:extLst>
              <a:ext uri="{FF2B5EF4-FFF2-40B4-BE49-F238E27FC236}">
                <a16:creationId xmlns:a16="http://schemas.microsoft.com/office/drawing/2014/main" id="{5CF0135B-EAB8-4CA0-896C-2D897ECD28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890722"/>
          </a:xfrm>
          <a:custGeom>
            <a:avLst/>
            <a:gdLst>
              <a:gd name="connsiteX0" fmla="*/ 0 w 12192000"/>
              <a:gd name="connsiteY0" fmla="*/ 0 h 1890722"/>
              <a:gd name="connsiteX1" fmla="*/ 12192000 w 12192000"/>
              <a:gd name="connsiteY1" fmla="*/ 0 h 1890722"/>
              <a:gd name="connsiteX2" fmla="*/ 12192000 w 12192000"/>
              <a:gd name="connsiteY2" fmla="*/ 1626227 h 1890722"/>
              <a:gd name="connsiteX3" fmla="*/ 11359165 w 12192000"/>
              <a:gd name="connsiteY3" fmla="*/ 1698736 h 1890722"/>
              <a:gd name="connsiteX4" fmla="*/ 6097526 w 12192000"/>
              <a:gd name="connsiteY4" fmla="*/ 1890722 h 1890722"/>
              <a:gd name="connsiteX5" fmla="*/ 835887 w 12192000"/>
              <a:gd name="connsiteY5" fmla="*/ 1698736 h 1890722"/>
              <a:gd name="connsiteX6" fmla="*/ 0 w 12192000"/>
              <a:gd name="connsiteY6" fmla="*/ 1625962 h 1890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1890722">
                <a:moveTo>
                  <a:pt x="0" y="0"/>
                </a:moveTo>
                <a:lnTo>
                  <a:pt x="12192000" y="0"/>
                </a:lnTo>
                <a:lnTo>
                  <a:pt x="12192000" y="1626227"/>
                </a:lnTo>
                <a:lnTo>
                  <a:pt x="11359165" y="1698736"/>
                </a:lnTo>
                <a:cubicBezTo>
                  <a:pt x="9741947" y="1822361"/>
                  <a:pt x="7963910" y="1890722"/>
                  <a:pt x="6097526" y="1890722"/>
                </a:cubicBezTo>
                <a:cubicBezTo>
                  <a:pt x="4231142" y="1890722"/>
                  <a:pt x="2453104" y="1822361"/>
                  <a:pt x="835887" y="1698736"/>
                </a:cubicBezTo>
                <a:lnTo>
                  <a:pt x="0" y="1625962"/>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9B208F2-898E-4915-B393-DED6F39FC03A}"/>
              </a:ext>
            </a:extLst>
          </p:cNvPr>
          <p:cNvSpPr>
            <a:spLocks noGrp="1"/>
          </p:cNvSpPr>
          <p:nvPr>
            <p:ph type="title"/>
          </p:nvPr>
        </p:nvSpPr>
        <p:spPr>
          <a:xfrm>
            <a:off x="838200" y="253397"/>
            <a:ext cx="10515600" cy="1273233"/>
          </a:xfrm>
        </p:spPr>
        <p:txBody>
          <a:bodyPr>
            <a:normAutofit/>
          </a:bodyPr>
          <a:lstStyle/>
          <a:p>
            <a:r>
              <a:rPr lang="en-US" sz="4000"/>
              <a:t>Next Steps</a:t>
            </a:r>
          </a:p>
        </p:txBody>
      </p:sp>
      <p:sp>
        <p:nvSpPr>
          <p:cNvPr id="14" name="Rectangle 13">
            <a:extLst>
              <a:ext uri="{FF2B5EF4-FFF2-40B4-BE49-F238E27FC236}">
                <a16:creationId xmlns:a16="http://schemas.microsoft.com/office/drawing/2014/main" id="{92C3387C-D24F-4737-8A37-1DC5CFF09C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2452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84B5E81B-FB51-43A8-94AC-B9F2AED4F8C4}"/>
              </a:ext>
            </a:extLst>
          </p:cNvPr>
          <p:cNvSpPr>
            <a:spLocks noGrp="1"/>
          </p:cNvSpPr>
          <p:nvPr>
            <p:ph idx="1"/>
          </p:nvPr>
        </p:nvSpPr>
        <p:spPr>
          <a:xfrm>
            <a:off x="838200" y="2152998"/>
            <a:ext cx="10515600" cy="3820034"/>
          </a:xfrm>
        </p:spPr>
        <p:txBody>
          <a:bodyPr>
            <a:normAutofit lnSpcReduction="10000"/>
          </a:bodyPr>
          <a:lstStyle/>
          <a:p>
            <a:pPr marL="457200" indent="-457200">
              <a:buFont typeface="+mj-lt"/>
              <a:buAutoNum type="arabicPeriod"/>
            </a:pPr>
            <a:r>
              <a:rPr lang="en-US" sz="2400" dirty="0"/>
              <a:t>Upload Membership</a:t>
            </a:r>
          </a:p>
          <a:p>
            <a:pPr marL="457200" indent="-457200">
              <a:buFont typeface="+mj-lt"/>
              <a:buAutoNum type="arabicPeriod"/>
            </a:pPr>
            <a:r>
              <a:rPr lang="en-US" sz="2400" dirty="0"/>
              <a:t>Submit Annual Budget Request before </a:t>
            </a:r>
            <a:r>
              <a:rPr lang="en-US" sz="2400" b="1" u="sng" dirty="0"/>
              <a:t>1/15/2022 Midnight deadline</a:t>
            </a:r>
          </a:p>
          <a:p>
            <a:pPr marL="457200" indent="-457200">
              <a:buFont typeface="+mj-lt"/>
              <a:buAutoNum type="arabicPeriod"/>
            </a:pPr>
            <a:r>
              <a:rPr lang="en-US" sz="2400" dirty="0"/>
              <a:t>Sign-up for a hearing time </a:t>
            </a:r>
            <a:r>
              <a:rPr lang="en-US" sz="1800" dirty="0"/>
              <a:t>(if applicable) </a:t>
            </a:r>
            <a:r>
              <a:rPr lang="en-US" sz="2400" dirty="0"/>
              <a:t>on </a:t>
            </a:r>
            <a:r>
              <a:rPr lang="en-US" sz="2400" b="1" dirty="0"/>
              <a:t>1/31/22 from 10am to 7pm in the Senate Office—Third floor of Fisher</a:t>
            </a:r>
          </a:p>
          <a:p>
            <a:pPr marL="914400" lvl="1" indent="-457200">
              <a:buFont typeface="+mj-lt"/>
              <a:buAutoNum type="arabicPeriod"/>
            </a:pPr>
            <a:r>
              <a:rPr lang="en-US" sz="2000" b="1" dirty="0"/>
              <a:t>Organizations with large requests may be scheduled by me during the 2-4 PM time we usually have in Bello 214 on Wednesdays (you will hear from me on this)</a:t>
            </a:r>
          </a:p>
          <a:p>
            <a:pPr marL="457200" indent="-457200">
              <a:buFont typeface="+mj-lt"/>
              <a:buAutoNum type="arabicPeriod"/>
            </a:pPr>
            <a:r>
              <a:rPr lang="en-US" sz="2400" dirty="0"/>
              <a:t>Attend WAM Hearing </a:t>
            </a:r>
            <a:r>
              <a:rPr lang="en-US" sz="1800" dirty="0"/>
              <a:t>(if applicable) </a:t>
            </a:r>
          </a:p>
          <a:p>
            <a:pPr marL="457200" indent="-457200">
              <a:buFont typeface="+mj-lt"/>
              <a:buAutoNum type="arabicPeriod"/>
            </a:pPr>
            <a:r>
              <a:rPr lang="en-US" sz="2400" dirty="0"/>
              <a:t>Attend Senate Appropriation Hearing (2/16/22 @ 4pm in Bello Grand Hall)</a:t>
            </a:r>
          </a:p>
          <a:p>
            <a:pPr lvl="1"/>
            <a:r>
              <a:rPr lang="en-US" dirty="0"/>
              <a:t>All RSOs requesting an Annual Budget must attend</a:t>
            </a:r>
          </a:p>
          <a:p>
            <a:pPr lvl="1"/>
            <a:r>
              <a:rPr lang="en-US" dirty="0"/>
              <a:t>Any appeals will be heard on either 2/16 or 2/23</a:t>
            </a:r>
          </a:p>
        </p:txBody>
      </p:sp>
    </p:spTree>
    <p:extLst>
      <p:ext uri="{BB962C8B-B14F-4D97-AF65-F5344CB8AC3E}">
        <p14:creationId xmlns:p14="http://schemas.microsoft.com/office/powerpoint/2010/main" val="16468161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029D5AD-8348-4446-B191-6A9B6FE03F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Freeform: Shape 9">
            <a:extLst>
              <a:ext uri="{FF2B5EF4-FFF2-40B4-BE49-F238E27FC236}">
                <a16:creationId xmlns:a16="http://schemas.microsoft.com/office/drawing/2014/main" id="{A3F395A2-2B64-4749-BD93-2F159C7E1F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1899601"/>
          </a:xfrm>
          <a:custGeom>
            <a:avLst/>
            <a:gdLst>
              <a:gd name="connsiteX0" fmla="*/ 0 w 12188952"/>
              <a:gd name="connsiteY0" fmla="*/ 0 h 1899601"/>
              <a:gd name="connsiteX1" fmla="*/ 12188952 w 12188952"/>
              <a:gd name="connsiteY1" fmla="*/ 0 h 1899601"/>
              <a:gd name="connsiteX2" fmla="*/ 12188952 w 12188952"/>
              <a:gd name="connsiteY2" fmla="*/ 1635106 h 1899601"/>
              <a:gd name="connsiteX3" fmla="*/ 11356325 w 12188952"/>
              <a:gd name="connsiteY3" fmla="*/ 1707615 h 1899601"/>
              <a:gd name="connsiteX4" fmla="*/ 6096001 w 12188952"/>
              <a:gd name="connsiteY4" fmla="*/ 1899601 h 1899601"/>
              <a:gd name="connsiteX5" fmla="*/ 835678 w 12188952"/>
              <a:gd name="connsiteY5" fmla="*/ 1707615 h 1899601"/>
              <a:gd name="connsiteX6" fmla="*/ 0 w 12188952"/>
              <a:gd name="connsiteY6" fmla="*/ 1634841 h 1899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88952" h="1899601">
                <a:moveTo>
                  <a:pt x="0" y="0"/>
                </a:moveTo>
                <a:lnTo>
                  <a:pt x="12188952" y="0"/>
                </a:lnTo>
                <a:lnTo>
                  <a:pt x="12188952" y="1635106"/>
                </a:lnTo>
                <a:lnTo>
                  <a:pt x="11356325" y="1707615"/>
                </a:lnTo>
                <a:cubicBezTo>
                  <a:pt x="9739512" y="1831240"/>
                  <a:pt x="7961919" y="1899601"/>
                  <a:pt x="6096001" y="1899601"/>
                </a:cubicBezTo>
                <a:cubicBezTo>
                  <a:pt x="4230084" y="1899601"/>
                  <a:pt x="2452490" y="1831240"/>
                  <a:pt x="835678" y="1707615"/>
                </a:cubicBezTo>
                <a:lnTo>
                  <a:pt x="0" y="1634841"/>
                </a:lnTo>
                <a:close/>
              </a:path>
            </a:pathLst>
          </a:custGeom>
          <a:ln w="9525">
            <a:solidFill>
              <a:srgbClr val="EFEFEF"/>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2" name="Freeform: Shape 11">
            <a:extLst>
              <a:ext uri="{FF2B5EF4-FFF2-40B4-BE49-F238E27FC236}">
                <a16:creationId xmlns:a16="http://schemas.microsoft.com/office/drawing/2014/main" id="{5CF0135B-EAB8-4CA0-896C-2D897ECD28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890722"/>
          </a:xfrm>
          <a:custGeom>
            <a:avLst/>
            <a:gdLst>
              <a:gd name="connsiteX0" fmla="*/ 0 w 12192000"/>
              <a:gd name="connsiteY0" fmla="*/ 0 h 1890722"/>
              <a:gd name="connsiteX1" fmla="*/ 12192000 w 12192000"/>
              <a:gd name="connsiteY1" fmla="*/ 0 h 1890722"/>
              <a:gd name="connsiteX2" fmla="*/ 12192000 w 12192000"/>
              <a:gd name="connsiteY2" fmla="*/ 1626227 h 1890722"/>
              <a:gd name="connsiteX3" fmla="*/ 11359165 w 12192000"/>
              <a:gd name="connsiteY3" fmla="*/ 1698736 h 1890722"/>
              <a:gd name="connsiteX4" fmla="*/ 6097526 w 12192000"/>
              <a:gd name="connsiteY4" fmla="*/ 1890722 h 1890722"/>
              <a:gd name="connsiteX5" fmla="*/ 835887 w 12192000"/>
              <a:gd name="connsiteY5" fmla="*/ 1698736 h 1890722"/>
              <a:gd name="connsiteX6" fmla="*/ 0 w 12192000"/>
              <a:gd name="connsiteY6" fmla="*/ 1625962 h 1890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1890722">
                <a:moveTo>
                  <a:pt x="0" y="0"/>
                </a:moveTo>
                <a:lnTo>
                  <a:pt x="12192000" y="0"/>
                </a:lnTo>
                <a:lnTo>
                  <a:pt x="12192000" y="1626227"/>
                </a:lnTo>
                <a:lnTo>
                  <a:pt x="11359165" y="1698736"/>
                </a:lnTo>
                <a:cubicBezTo>
                  <a:pt x="9741947" y="1822361"/>
                  <a:pt x="7963910" y="1890722"/>
                  <a:pt x="6097526" y="1890722"/>
                </a:cubicBezTo>
                <a:cubicBezTo>
                  <a:pt x="4231142" y="1890722"/>
                  <a:pt x="2453104" y="1822361"/>
                  <a:pt x="835887" y="1698736"/>
                </a:cubicBezTo>
                <a:lnTo>
                  <a:pt x="0" y="1625962"/>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0170B4D-1EF7-4183-9E5A-6BE3A7B2FA4F}"/>
              </a:ext>
            </a:extLst>
          </p:cNvPr>
          <p:cNvSpPr>
            <a:spLocks noGrp="1"/>
          </p:cNvSpPr>
          <p:nvPr>
            <p:ph type="title"/>
          </p:nvPr>
        </p:nvSpPr>
        <p:spPr>
          <a:xfrm>
            <a:off x="838200" y="253397"/>
            <a:ext cx="10515600" cy="1273233"/>
          </a:xfrm>
        </p:spPr>
        <p:txBody>
          <a:bodyPr>
            <a:normAutofit/>
          </a:bodyPr>
          <a:lstStyle/>
          <a:p>
            <a:r>
              <a:rPr lang="en-US" sz="4000"/>
              <a:t>Summary</a:t>
            </a:r>
          </a:p>
        </p:txBody>
      </p:sp>
      <p:sp>
        <p:nvSpPr>
          <p:cNvPr id="14" name="Rectangle 13">
            <a:extLst>
              <a:ext uri="{FF2B5EF4-FFF2-40B4-BE49-F238E27FC236}">
                <a16:creationId xmlns:a16="http://schemas.microsoft.com/office/drawing/2014/main" id="{92C3387C-D24F-4737-8A37-1DC5CFF09C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2452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887D5F03-BA63-48DB-A596-43E293149422}"/>
              </a:ext>
            </a:extLst>
          </p:cNvPr>
          <p:cNvSpPr>
            <a:spLocks noGrp="1"/>
          </p:cNvSpPr>
          <p:nvPr>
            <p:ph idx="1"/>
          </p:nvPr>
        </p:nvSpPr>
        <p:spPr>
          <a:xfrm>
            <a:off x="836676" y="2152998"/>
            <a:ext cx="10515600" cy="3694176"/>
          </a:xfrm>
        </p:spPr>
        <p:txBody>
          <a:bodyPr vert="horz" lIns="91440" tIns="45720" rIns="91440" bIns="45720" rtlCol="0" anchor="t">
            <a:normAutofit/>
          </a:bodyPr>
          <a:lstStyle/>
          <a:p>
            <a:r>
              <a:rPr lang="en-US" sz="2200" dirty="0"/>
              <a:t>Do not request any travel funding</a:t>
            </a:r>
          </a:p>
          <a:p>
            <a:r>
              <a:rPr lang="en-US" sz="2200" dirty="0"/>
              <a:t>Check out new FY2023 Guidelines</a:t>
            </a:r>
            <a:endParaRPr lang="en-US" sz="2200" dirty="0">
              <a:cs typeface="Calibri"/>
            </a:endParaRPr>
          </a:p>
          <a:p>
            <a:r>
              <a:rPr lang="en-US" sz="2200" dirty="0"/>
              <a:t> All documents posted to </a:t>
            </a:r>
            <a:r>
              <a:rPr lang="en-US" sz="2200" i="1" dirty="0"/>
              <a:t>RSO Treasurer Files and Resources Folder on the Ways &amp; Means portal</a:t>
            </a:r>
            <a:endParaRPr lang="en-US" sz="2200" i="1" dirty="0">
              <a:cs typeface="Calibri"/>
            </a:endParaRPr>
          </a:p>
          <a:p>
            <a:r>
              <a:rPr lang="en-US" sz="2200" dirty="0"/>
              <a:t>Reach out with any questions</a:t>
            </a:r>
          </a:p>
        </p:txBody>
      </p:sp>
    </p:spTree>
    <p:extLst>
      <p:ext uri="{BB962C8B-B14F-4D97-AF65-F5344CB8AC3E}">
        <p14:creationId xmlns:p14="http://schemas.microsoft.com/office/powerpoint/2010/main" val="37414230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029D5AD-8348-4446-B191-6A9B6FE03F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Freeform: Shape 9">
            <a:extLst>
              <a:ext uri="{FF2B5EF4-FFF2-40B4-BE49-F238E27FC236}">
                <a16:creationId xmlns:a16="http://schemas.microsoft.com/office/drawing/2014/main" id="{A3F395A2-2B64-4749-BD93-2F159C7E1F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1899601"/>
          </a:xfrm>
          <a:custGeom>
            <a:avLst/>
            <a:gdLst>
              <a:gd name="connsiteX0" fmla="*/ 0 w 12188952"/>
              <a:gd name="connsiteY0" fmla="*/ 0 h 1899601"/>
              <a:gd name="connsiteX1" fmla="*/ 12188952 w 12188952"/>
              <a:gd name="connsiteY1" fmla="*/ 0 h 1899601"/>
              <a:gd name="connsiteX2" fmla="*/ 12188952 w 12188952"/>
              <a:gd name="connsiteY2" fmla="*/ 1635106 h 1899601"/>
              <a:gd name="connsiteX3" fmla="*/ 11356325 w 12188952"/>
              <a:gd name="connsiteY3" fmla="*/ 1707615 h 1899601"/>
              <a:gd name="connsiteX4" fmla="*/ 6096001 w 12188952"/>
              <a:gd name="connsiteY4" fmla="*/ 1899601 h 1899601"/>
              <a:gd name="connsiteX5" fmla="*/ 835678 w 12188952"/>
              <a:gd name="connsiteY5" fmla="*/ 1707615 h 1899601"/>
              <a:gd name="connsiteX6" fmla="*/ 0 w 12188952"/>
              <a:gd name="connsiteY6" fmla="*/ 1634841 h 1899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88952" h="1899601">
                <a:moveTo>
                  <a:pt x="0" y="0"/>
                </a:moveTo>
                <a:lnTo>
                  <a:pt x="12188952" y="0"/>
                </a:lnTo>
                <a:lnTo>
                  <a:pt x="12188952" y="1635106"/>
                </a:lnTo>
                <a:lnTo>
                  <a:pt x="11356325" y="1707615"/>
                </a:lnTo>
                <a:cubicBezTo>
                  <a:pt x="9739512" y="1831240"/>
                  <a:pt x="7961919" y="1899601"/>
                  <a:pt x="6096001" y="1899601"/>
                </a:cubicBezTo>
                <a:cubicBezTo>
                  <a:pt x="4230084" y="1899601"/>
                  <a:pt x="2452490" y="1831240"/>
                  <a:pt x="835678" y="1707615"/>
                </a:cubicBezTo>
                <a:lnTo>
                  <a:pt x="0" y="1634841"/>
                </a:lnTo>
                <a:close/>
              </a:path>
            </a:pathLst>
          </a:custGeom>
          <a:ln w="9525">
            <a:solidFill>
              <a:srgbClr val="EFEFEF"/>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2" name="Freeform: Shape 11">
            <a:extLst>
              <a:ext uri="{FF2B5EF4-FFF2-40B4-BE49-F238E27FC236}">
                <a16:creationId xmlns:a16="http://schemas.microsoft.com/office/drawing/2014/main" id="{5CF0135B-EAB8-4CA0-896C-2D897ECD28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890722"/>
          </a:xfrm>
          <a:custGeom>
            <a:avLst/>
            <a:gdLst>
              <a:gd name="connsiteX0" fmla="*/ 0 w 12192000"/>
              <a:gd name="connsiteY0" fmla="*/ 0 h 1890722"/>
              <a:gd name="connsiteX1" fmla="*/ 12192000 w 12192000"/>
              <a:gd name="connsiteY1" fmla="*/ 0 h 1890722"/>
              <a:gd name="connsiteX2" fmla="*/ 12192000 w 12192000"/>
              <a:gd name="connsiteY2" fmla="*/ 1626227 h 1890722"/>
              <a:gd name="connsiteX3" fmla="*/ 11359165 w 12192000"/>
              <a:gd name="connsiteY3" fmla="*/ 1698736 h 1890722"/>
              <a:gd name="connsiteX4" fmla="*/ 6097526 w 12192000"/>
              <a:gd name="connsiteY4" fmla="*/ 1890722 h 1890722"/>
              <a:gd name="connsiteX5" fmla="*/ 835887 w 12192000"/>
              <a:gd name="connsiteY5" fmla="*/ 1698736 h 1890722"/>
              <a:gd name="connsiteX6" fmla="*/ 0 w 12192000"/>
              <a:gd name="connsiteY6" fmla="*/ 1625962 h 1890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1890722">
                <a:moveTo>
                  <a:pt x="0" y="0"/>
                </a:moveTo>
                <a:lnTo>
                  <a:pt x="12192000" y="0"/>
                </a:lnTo>
                <a:lnTo>
                  <a:pt x="12192000" y="1626227"/>
                </a:lnTo>
                <a:lnTo>
                  <a:pt x="11359165" y="1698736"/>
                </a:lnTo>
                <a:cubicBezTo>
                  <a:pt x="9741947" y="1822361"/>
                  <a:pt x="7963910" y="1890722"/>
                  <a:pt x="6097526" y="1890722"/>
                </a:cubicBezTo>
                <a:cubicBezTo>
                  <a:pt x="4231142" y="1890722"/>
                  <a:pt x="2453104" y="1822361"/>
                  <a:pt x="835887" y="1698736"/>
                </a:cubicBezTo>
                <a:lnTo>
                  <a:pt x="0" y="1625962"/>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9B208F2-898E-4915-B393-DED6F39FC03A}"/>
              </a:ext>
            </a:extLst>
          </p:cNvPr>
          <p:cNvSpPr>
            <a:spLocks noGrp="1"/>
          </p:cNvSpPr>
          <p:nvPr>
            <p:ph type="title"/>
          </p:nvPr>
        </p:nvSpPr>
        <p:spPr>
          <a:xfrm>
            <a:off x="838200" y="253397"/>
            <a:ext cx="10515600" cy="1273233"/>
          </a:xfrm>
        </p:spPr>
        <p:txBody>
          <a:bodyPr>
            <a:normAutofit/>
          </a:bodyPr>
          <a:lstStyle/>
          <a:p>
            <a:r>
              <a:rPr lang="en-US" sz="4000"/>
              <a:t>Treasurer Updates/Reminders</a:t>
            </a:r>
          </a:p>
        </p:txBody>
      </p:sp>
      <p:sp>
        <p:nvSpPr>
          <p:cNvPr id="14" name="Rectangle 13">
            <a:extLst>
              <a:ext uri="{FF2B5EF4-FFF2-40B4-BE49-F238E27FC236}">
                <a16:creationId xmlns:a16="http://schemas.microsoft.com/office/drawing/2014/main" id="{92C3387C-D24F-4737-8A37-1DC5CFF09C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2452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84B5E81B-FB51-43A8-94AC-B9F2AED4F8C4}"/>
              </a:ext>
            </a:extLst>
          </p:cNvPr>
          <p:cNvSpPr>
            <a:spLocks noGrp="1"/>
          </p:cNvSpPr>
          <p:nvPr>
            <p:ph idx="1"/>
          </p:nvPr>
        </p:nvSpPr>
        <p:spPr>
          <a:xfrm>
            <a:off x="836676" y="2152998"/>
            <a:ext cx="10517124" cy="4605611"/>
          </a:xfrm>
        </p:spPr>
        <p:txBody>
          <a:bodyPr vert="horz" lIns="91440" tIns="45720" rIns="91440" bIns="45720" rtlCol="0" anchor="t">
            <a:normAutofit/>
          </a:bodyPr>
          <a:lstStyle/>
          <a:p>
            <a:r>
              <a:rPr lang="en-US" sz="2200" dirty="0"/>
              <a:t>Moving forward…</a:t>
            </a:r>
          </a:p>
          <a:p>
            <a:pPr lvl="1"/>
            <a:r>
              <a:rPr lang="en-US" sz="2200" dirty="0"/>
              <a:t>All communication on Budget Requests will be done on Engaged</a:t>
            </a:r>
          </a:p>
          <a:p>
            <a:pPr lvl="1"/>
            <a:r>
              <a:rPr lang="en-US" sz="2200" dirty="0"/>
              <a:t>Please check the comment section</a:t>
            </a:r>
          </a:p>
          <a:p>
            <a:r>
              <a:rPr lang="en-US" sz="2200" dirty="0">
                <a:sym typeface="Wingdings" panose="05000000000000000000" pitchFamily="2" charset="2"/>
              </a:rPr>
              <a:t>On a rolling basis, Membership will be verified on Engaged</a:t>
            </a:r>
          </a:p>
          <a:p>
            <a:pPr lvl="1"/>
            <a:r>
              <a:rPr lang="en-US" sz="2200" dirty="0">
                <a:sym typeface="Wingdings" panose="05000000000000000000" pitchFamily="2" charset="2"/>
              </a:rPr>
              <a:t>There will be a comment on the request listing the number of active members</a:t>
            </a:r>
          </a:p>
          <a:p>
            <a:r>
              <a:rPr lang="en-US" sz="2200" dirty="0">
                <a:sym typeface="Wingdings" panose="05000000000000000000" pitchFamily="2" charset="2"/>
              </a:rPr>
              <a:t>RAFs will not be heard until AFTER Annual Budget Hearings are completed</a:t>
            </a:r>
          </a:p>
          <a:p>
            <a:r>
              <a:rPr lang="en-US" sz="2200" dirty="0">
                <a:sym typeface="Wingdings" panose="05000000000000000000" pitchFamily="2" charset="2"/>
              </a:rPr>
              <a:t>Some important other updates</a:t>
            </a:r>
          </a:p>
          <a:p>
            <a:pPr lvl="1"/>
            <a:r>
              <a:rPr lang="en-US" sz="1800" dirty="0">
                <a:sym typeface="Wingdings" panose="05000000000000000000" pitchFamily="2" charset="2"/>
              </a:rPr>
              <a:t>Please return itemized receipts upon returning the P-card</a:t>
            </a:r>
          </a:p>
          <a:p>
            <a:pPr lvl="1"/>
            <a:r>
              <a:rPr lang="en-US" sz="1800" dirty="0">
                <a:sym typeface="Wingdings" panose="05000000000000000000" pitchFamily="2" charset="2"/>
              </a:rPr>
              <a:t>Keep copies of your receipts!! (especially if you know you will have shipping issues or delayed delivery)</a:t>
            </a:r>
          </a:p>
          <a:p>
            <a:pPr lvl="1"/>
            <a:r>
              <a:rPr lang="en-US" sz="1800" dirty="0">
                <a:sym typeface="Wingdings" panose="05000000000000000000" pitchFamily="2" charset="2"/>
              </a:rPr>
              <a:t>All RAFs should be in and complete</a:t>
            </a:r>
          </a:p>
          <a:p>
            <a:pPr lvl="1"/>
            <a:r>
              <a:rPr lang="en-US" sz="1800" dirty="0">
                <a:sym typeface="Wingdings" panose="05000000000000000000" pitchFamily="2" charset="2"/>
              </a:rPr>
              <a:t>The last day to use any SIF funds is the last day of classes. If you need to spend at all over winter Break you must reach out to Lisa Morris and there must be a significant need to spend</a:t>
            </a:r>
          </a:p>
          <a:p>
            <a:pPr lvl="1"/>
            <a:r>
              <a:rPr lang="en-US" sz="1800" dirty="0">
                <a:cs typeface="Calibri" panose="020F0502020204030204"/>
              </a:rPr>
              <a:t>Optional next semester training</a:t>
            </a:r>
          </a:p>
        </p:txBody>
      </p:sp>
    </p:spTree>
    <p:extLst>
      <p:ext uri="{BB962C8B-B14F-4D97-AF65-F5344CB8AC3E}">
        <p14:creationId xmlns:p14="http://schemas.microsoft.com/office/powerpoint/2010/main" val="38899038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029D5AD-8348-4446-B191-6A9B6FE03F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Freeform: Shape 9">
            <a:extLst>
              <a:ext uri="{FF2B5EF4-FFF2-40B4-BE49-F238E27FC236}">
                <a16:creationId xmlns:a16="http://schemas.microsoft.com/office/drawing/2014/main" id="{A3F395A2-2B64-4749-BD93-2F159C7E1F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1899601"/>
          </a:xfrm>
          <a:custGeom>
            <a:avLst/>
            <a:gdLst>
              <a:gd name="connsiteX0" fmla="*/ 0 w 12188952"/>
              <a:gd name="connsiteY0" fmla="*/ 0 h 1899601"/>
              <a:gd name="connsiteX1" fmla="*/ 12188952 w 12188952"/>
              <a:gd name="connsiteY1" fmla="*/ 0 h 1899601"/>
              <a:gd name="connsiteX2" fmla="*/ 12188952 w 12188952"/>
              <a:gd name="connsiteY2" fmla="*/ 1635106 h 1899601"/>
              <a:gd name="connsiteX3" fmla="*/ 11356325 w 12188952"/>
              <a:gd name="connsiteY3" fmla="*/ 1707615 h 1899601"/>
              <a:gd name="connsiteX4" fmla="*/ 6096001 w 12188952"/>
              <a:gd name="connsiteY4" fmla="*/ 1899601 h 1899601"/>
              <a:gd name="connsiteX5" fmla="*/ 835678 w 12188952"/>
              <a:gd name="connsiteY5" fmla="*/ 1707615 h 1899601"/>
              <a:gd name="connsiteX6" fmla="*/ 0 w 12188952"/>
              <a:gd name="connsiteY6" fmla="*/ 1634841 h 1899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88952" h="1899601">
                <a:moveTo>
                  <a:pt x="0" y="0"/>
                </a:moveTo>
                <a:lnTo>
                  <a:pt x="12188952" y="0"/>
                </a:lnTo>
                <a:lnTo>
                  <a:pt x="12188952" y="1635106"/>
                </a:lnTo>
                <a:lnTo>
                  <a:pt x="11356325" y="1707615"/>
                </a:lnTo>
                <a:cubicBezTo>
                  <a:pt x="9739512" y="1831240"/>
                  <a:pt x="7961919" y="1899601"/>
                  <a:pt x="6096001" y="1899601"/>
                </a:cubicBezTo>
                <a:cubicBezTo>
                  <a:pt x="4230084" y="1899601"/>
                  <a:pt x="2452490" y="1831240"/>
                  <a:pt x="835678" y="1707615"/>
                </a:cubicBezTo>
                <a:lnTo>
                  <a:pt x="0" y="1634841"/>
                </a:lnTo>
                <a:close/>
              </a:path>
            </a:pathLst>
          </a:custGeom>
          <a:ln w="9525">
            <a:solidFill>
              <a:srgbClr val="EFEFEF"/>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2" name="Freeform: Shape 11">
            <a:extLst>
              <a:ext uri="{FF2B5EF4-FFF2-40B4-BE49-F238E27FC236}">
                <a16:creationId xmlns:a16="http://schemas.microsoft.com/office/drawing/2014/main" id="{5CF0135B-EAB8-4CA0-896C-2D897ECD28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890722"/>
          </a:xfrm>
          <a:custGeom>
            <a:avLst/>
            <a:gdLst>
              <a:gd name="connsiteX0" fmla="*/ 0 w 12192000"/>
              <a:gd name="connsiteY0" fmla="*/ 0 h 1890722"/>
              <a:gd name="connsiteX1" fmla="*/ 12192000 w 12192000"/>
              <a:gd name="connsiteY1" fmla="*/ 0 h 1890722"/>
              <a:gd name="connsiteX2" fmla="*/ 12192000 w 12192000"/>
              <a:gd name="connsiteY2" fmla="*/ 1626227 h 1890722"/>
              <a:gd name="connsiteX3" fmla="*/ 11359165 w 12192000"/>
              <a:gd name="connsiteY3" fmla="*/ 1698736 h 1890722"/>
              <a:gd name="connsiteX4" fmla="*/ 6097526 w 12192000"/>
              <a:gd name="connsiteY4" fmla="*/ 1890722 h 1890722"/>
              <a:gd name="connsiteX5" fmla="*/ 835887 w 12192000"/>
              <a:gd name="connsiteY5" fmla="*/ 1698736 h 1890722"/>
              <a:gd name="connsiteX6" fmla="*/ 0 w 12192000"/>
              <a:gd name="connsiteY6" fmla="*/ 1625962 h 1890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1890722">
                <a:moveTo>
                  <a:pt x="0" y="0"/>
                </a:moveTo>
                <a:lnTo>
                  <a:pt x="12192000" y="0"/>
                </a:lnTo>
                <a:lnTo>
                  <a:pt x="12192000" y="1626227"/>
                </a:lnTo>
                <a:lnTo>
                  <a:pt x="11359165" y="1698736"/>
                </a:lnTo>
                <a:cubicBezTo>
                  <a:pt x="9741947" y="1822361"/>
                  <a:pt x="7963910" y="1890722"/>
                  <a:pt x="6097526" y="1890722"/>
                </a:cubicBezTo>
                <a:cubicBezTo>
                  <a:pt x="4231142" y="1890722"/>
                  <a:pt x="2453104" y="1822361"/>
                  <a:pt x="835887" y="1698736"/>
                </a:cubicBezTo>
                <a:lnTo>
                  <a:pt x="0" y="1625962"/>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7926A71-268E-4527-8563-7A4B78C0D864}"/>
              </a:ext>
            </a:extLst>
          </p:cNvPr>
          <p:cNvSpPr>
            <a:spLocks noGrp="1"/>
          </p:cNvSpPr>
          <p:nvPr>
            <p:ph type="title"/>
          </p:nvPr>
        </p:nvSpPr>
        <p:spPr>
          <a:xfrm>
            <a:off x="838200" y="253397"/>
            <a:ext cx="10515600" cy="1273233"/>
          </a:xfrm>
        </p:spPr>
        <p:txBody>
          <a:bodyPr>
            <a:normAutofit/>
          </a:bodyPr>
          <a:lstStyle/>
          <a:p>
            <a:r>
              <a:rPr lang="en-US" sz="4000"/>
              <a:t>Contact Information</a:t>
            </a:r>
          </a:p>
        </p:txBody>
      </p:sp>
      <p:sp>
        <p:nvSpPr>
          <p:cNvPr id="14" name="Rectangle 13">
            <a:extLst>
              <a:ext uri="{FF2B5EF4-FFF2-40B4-BE49-F238E27FC236}">
                <a16:creationId xmlns:a16="http://schemas.microsoft.com/office/drawing/2014/main" id="{92C3387C-D24F-4737-8A37-1DC5CFF09C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2452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ACA33F94-ACEA-49E5-8969-389EEE2BBB02}"/>
              </a:ext>
            </a:extLst>
          </p:cNvPr>
          <p:cNvSpPr>
            <a:spLocks noGrp="1"/>
          </p:cNvSpPr>
          <p:nvPr>
            <p:ph idx="1"/>
          </p:nvPr>
        </p:nvSpPr>
        <p:spPr>
          <a:xfrm>
            <a:off x="657726" y="2152997"/>
            <a:ext cx="10876548" cy="4126579"/>
          </a:xfrm>
        </p:spPr>
        <p:txBody>
          <a:bodyPr vert="horz" lIns="91440" tIns="45720" rIns="91440" bIns="45720" numCol="2" rtlCol="0" anchor="t">
            <a:normAutofit/>
          </a:bodyPr>
          <a:lstStyle/>
          <a:p>
            <a:r>
              <a:rPr lang="en-US" sz="2400" b="1" dirty="0"/>
              <a:t>Andrew Hinckley</a:t>
            </a:r>
            <a:r>
              <a:rPr lang="en-US" sz="2400" dirty="0"/>
              <a:t>, </a:t>
            </a:r>
            <a:r>
              <a:rPr lang="en-US" sz="2400" i="1" dirty="0"/>
              <a:t>Student Government Treasurer</a:t>
            </a:r>
          </a:p>
          <a:p>
            <a:pPr lvl="1"/>
            <a:r>
              <a:rPr lang="en-US" sz="2000" dirty="0">
                <a:hlinkClick r:id="rId2"/>
              </a:rPr>
              <a:t>ahinckley@bryant.edu</a:t>
            </a:r>
            <a:r>
              <a:rPr lang="en-US" sz="2000" dirty="0"/>
              <a:t> </a:t>
            </a:r>
          </a:p>
          <a:p>
            <a:pPr lvl="1"/>
            <a:r>
              <a:rPr lang="en-US" sz="2000" dirty="0"/>
              <a:t>508-409-1770</a:t>
            </a:r>
          </a:p>
          <a:p>
            <a:r>
              <a:rPr lang="en-US" sz="2400" b="1" dirty="0"/>
              <a:t>Lisa Morris</a:t>
            </a:r>
            <a:r>
              <a:rPr lang="en-US" sz="2400" dirty="0"/>
              <a:t>, </a:t>
            </a:r>
            <a:r>
              <a:rPr lang="en-US" sz="2400" i="1" dirty="0"/>
              <a:t>Associate Director of Financial Services &amp; Operations</a:t>
            </a:r>
          </a:p>
          <a:p>
            <a:pPr lvl="1"/>
            <a:r>
              <a:rPr lang="en-US" sz="2000" dirty="0">
                <a:hlinkClick r:id="rId3"/>
              </a:rPr>
              <a:t>lmorris@bryant.edu</a:t>
            </a:r>
            <a:r>
              <a:rPr lang="en-US" sz="2000" dirty="0"/>
              <a:t> </a:t>
            </a:r>
            <a:endParaRPr lang="en-US" sz="2400" b="1" dirty="0"/>
          </a:p>
          <a:p>
            <a:r>
              <a:rPr lang="en-US" sz="2400" b="1" dirty="0"/>
              <a:t>Stephanie O’Leary, </a:t>
            </a:r>
            <a:r>
              <a:rPr lang="en-US" sz="2400" i="1" dirty="0"/>
              <a:t>Student Center Operations &amp; Budget Manager</a:t>
            </a:r>
          </a:p>
          <a:p>
            <a:pPr lvl="1"/>
            <a:r>
              <a:rPr lang="en-US" sz="2000" dirty="0">
                <a:hlinkClick r:id="rId4"/>
              </a:rPr>
              <a:t>Soleary8@bryant.edu</a:t>
            </a:r>
            <a:r>
              <a:rPr lang="en-US" sz="2000" dirty="0"/>
              <a:t> </a:t>
            </a:r>
            <a:endParaRPr lang="en-US" sz="2400" b="1" dirty="0"/>
          </a:p>
          <a:p>
            <a:r>
              <a:rPr lang="en-US" sz="2400" b="1" dirty="0"/>
              <a:t>Nicole Rigby</a:t>
            </a:r>
            <a:r>
              <a:rPr lang="en-US" sz="2400" dirty="0"/>
              <a:t>, </a:t>
            </a:r>
            <a:r>
              <a:rPr lang="en-US" sz="2400" i="1" dirty="0"/>
              <a:t>Assistant Director for CSLI</a:t>
            </a:r>
          </a:p>
          <a:p>
            <a:pPr lvl="1"/>
            <a:r>
              <a:rPr lang="en-US" sz="2000" dirty="0">
                <a:hlinkClick r:id="rId5"/>
              </a:rPr>
              <a:t>Nrigby@bryant.edu</a:t>
            </a:r>
            <a:r>
              <a:rPr lang="en-US" sz="2000" dirty="0"/>
              <a:t> </a:t>
            </a:r>
            <a:endParaRPr lang="en-US" sz="2400" b="1" dirty="0"/>
          </a:p>
          <a:p>
            <a:r>
              <a:rPr lang="en-US" sz="2400" b="1" dirty="0"/>
              <a:t>Victoria Andrade-Fonseca</a:t>
            </a:r>
            <a:r>
              <a:rPr lang="en-US" sz="2400" dirty="0"/>
              <a:t>, </a:t>
            </a:r>
            <a:r>
              <a:rPr lang="en-US" sz="2400" i="1" dirty="0"/>
              <a:t>Vice President for Organizational Development</a:t>
            </a:r>
          </a:p>
          <a:p>
            <a:pPr lvl="1"/>
            <a:r>
              <a:rPr lang="en-US" sz="2000" dirty="0">
                <a:hlinkClick r:id="rId6"/>
              </a:rPr>
              <a:t>vandradefonseca@bryant.edu</a:t>
            </a:r>
            <a:endParaRPr lang="en-US" sz="2000" dirty="0"/>
          </a:p>
          <a:p>
            <a:r>
              <a:rPr lang="en-US" sz="2400" b="1" dirty="0"/>
              <a:t>Luke Lamontagne, </a:t>
            </a:r>
            <a:r>
              <a:rPr lang="en-US" sz="2400" i="1" dirty="0"/>
              <a:t>Vice President for Student Organizations</a:t>
            </a:r>
            <a:endParaRPr lang="en-US" sz="2400" dirty="0"/>
          </a:p>
          <a:p>
            <a:pPr lvl="1"/>
            <a:r>
              <a:rPr lang="en-US" sz="2000" dirty="0">
                <a:hlinkClick r:id="rId7"/>
              </a:rPr>
              <a:t>llamontagne1@bryant.edu</a:t>
            </a:r>
            <a:r>
              <a:rPr lang="en-US" sz="2000" dirty="0"/>
              <a:t> </a:t>
            </a:r>
            <a:endParaRPr lang="en-US" sz="2000" dirty="0">
              <a:cs typeface="Calibri"/>
            </a:endParaRPr>
          </a:p>
        </p:txBody>
      </p:sp>
    </p:spTree>
    <p:extLst>
      <p:ext uri="{BB962C8B-B14F-4D97-AF65-F5344CB8AC3E}">
        <p14:creationId xmlns:p14="http://schemas.microsoft.com/office/powerpoint/2010/main" val="5526067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68AF5748-FED8-45BA-8631-26D1D10F32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EF6034-5E4C-42DA-B653-EF3183E8668D}"/>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800" kern="1200">
                <a:solidFill>
                  <a:schemeClr val="tx1"/>
                </a:solidFill>
                <a:latin typeface="+mj-lt"/>
                <a:ea typeface="+mj-ea"/>
                <a:cs typeface="+mj-cs"/>
              </a:rPr>
              <a:t>QUESTIONS?</a:t>
            </a:r>
          </a:p>
        </p:txBody>
      </p:sp>
      <p:sp>
        <p:nvSpPr>
          <p:cNvPr id="18" name="Rectangle 17">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pic>
        <p:nvPicPr>
          <p:cNvPr id="5" name="Picture 4" descr="A close up of a logo&#10;&#10;Description automatically generated">
            <a:extLst>
              <a:ext uri="{FF2B5EF4-FFF2-40B4-BE49-F238E27FC236}">
                <a16:creationId xmlns:a16="http://schemas.microsoft.com/office/drawing/2014/main" id="{FD60308F-464D-4954-9E8F-7B8D49E13F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60099" y="625683"/>
            <a:ext cx="5455380" cy="5455380"/>
          </a:xfrm>
          <a:prstGeom prst="rect">
            <a:avLst/>
          </a:prstGeom>
        </p:spPr>
      </p:pic>
    </p:spTree>
    <p:extLst>
      <p:ext uri="{BB962C8B-B14F-4D97-AF65-F5344CB8AC3E}">
        <p14:creationId xmlns:p14="http://schemas.microsoft.com/office/powerpoint/2010/main" val="346038163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03399374C0F6146B1A13EFEA4A8A109" ma:contentTypeVersion="13" ma:contentTypeDescription="Create a new document." ma:contentTypeScope="" ma:versionID="a73986362d2097e4b18109a6fb7c5792">
  <xsd:schema xmlns:xsd="http://www.w3.org/2001/XMLSchema" xmlns:xs="http://www.w3.org/2001/XMLSchema" xmlns:p="http://schemas.microsoft.com/office/2006/metadata/properties" xmlns:ns3="935032b8-7f10-4f62-b5fa-2362e07102e5" xmlns:ns4="4c531347-abb1-4b72-bb65-eca2b513238c" targetNamespace="http://schemas.microsoft.com/office/2006/metadata/properties" ma:root="true" ma:fieldsID="69177e3a59fa21a78cc7fdbbf8a1bca9" ns3:_="" ns4:_="">
    <xsd:import namespace="935032b8-7f10-4f62-b5fa-2362e07102e5"/>
    <xsd:import namespace="4c531347-abb1-4b72-bb65-eca2b513238c"/>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35032b8-7f10-4f62-b5fa-2362e07102e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c531347-abb1-4b72-bb65-eca2b513238c"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631DAF4-BA55-479C-A722-4E1A82B92C0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35032b8-7f10-4f62-b5fa-2362e07102e5"/>
    <ds:schemaRef ds:uri="4c531347-abb1-4b72-bb65-eca2b513238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3AF0E72-3F25-46A5-98C5-3484FEFAE4A1}">
  <ds:schemaRefs>
    <ds:schemaRef ds:uri="http://schemas.microsoft.com/sharepoint/v3/contenttype/forms"/>
  </ds:schemaRefs>
</ds:datastoreItem>
</file>

<file path=customXml/itemProps3.xml><?xml version="1.0" encoding="utf-8"?>
<ds:datastoreItem xmlns:ds="http://schemas.openxmlformats.org/officeDocument/2006/customXml" ds:itemID="{A18923D8-08E4-45F0-ABB5-69814E6DC983}">
  <ds:schemaRefs>
    <ds:schemaRef ds:uri="4c531347-abb1-4b72-bb65-eca2b513238c"/>
    <ds:schemaRef ds:uri="http://purl.org/dc/terms/"/>
    <ds:schemaRef ds:uri="http://schemas.openxmlformats.org/package/2006/metadata/core-properties"/>
    <ds:schemaRef ds:uri="http://schemas.microsoft.com/office/2006/documentManagement/types"/>
    <ds:schemaRef ds:uri="935032b8-7f10-4f62-b5fa-2362e07102e5"/>
    <ds:schemaRef ds:uri="http://purl.org/dc/elements/1.1/"/>
    <ds:schemaRef ds:uri="http://schemas.microsoft.com/office/2006/metadata/properties"/>
    <ds:schemaRef ds:uri="http://schemas.microsoft.com/office/infopath/2007/PartnerControl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260</TotalTime>
  <Words>1567</Words>
  <Application>Microsoft Office PowerPoint</Application>
  <PresentationFormat>Widescreen</PresentationFormat>
  <Paragraphs>162</Paragraphs>
  <Slides>22</Slides>
  <Notes>3</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22</vt:i4>
      </vt:variant>
    </vt:vector>
  </HeadingPairs>
  <TitlesOfParts>
    <vt:vector size="27" baseType="lpstr">
      <vt:lpstr>Arial</vt:lpstr>
      <vt:lpstr>Calibri</vt:lpstr>
      <vt:lpstr>Calibri Light</vt:lpstr>
      <vt:lpstr>Office Theme</vt:lpstr>
      <vt:lpstr>1_Office Theme</vt:lpstr>
      <vt:lpstr>Annual Budget Trainings</vt:lpstr>
      <vt:lpstr>Acronyms and Definitions</vt:lpstr>
      <vt:lpstr>What are we budgeting for?</vt:lpstr>
      <vt:lpstr>Timeline</vt:lpstr>
      <vt:lpstr>WAM’s Philosophy</vt:lpstr>
      <vt:lpstr>FY2023 Ways &amp; Means Guidelines</vt:lpstr>
      <vt:lpstr>What is Club Member Activity?</vt:lpstr>
      <vt:lpstr>Submitting an Annual Budget Request Walk-Thru</vt:lpstr>
      <vt:lpstr>PowerPoint Presentation</vt:lpstr>
      <vt:lpstr>PowerPoint Presentation</vt:lpstr>
      <vt:lpstr>Notes</vt:lpstr>
      <vt:lpstr>PowerPoint Presentation</vt:lpstr>
      <vt:lpstr>PowerPoint Presentation</vt:lpstr>
      <vt:lpstr>PowerPoint Presentation</vt:lpstr>
      <vt:lpstr>Expense Codes</vt:lpstr>
      <vt:lpstr>Annual Budget Policies</vt:lpstr>
      <vt:lpstr>Annual Budget Policies - Attendance</vt:lpstr>
      <vt:lpstr>Next Steps</vt:lpstr>
      <vt:lpstr>Summary</vt:lpstr>
      <vt:lpstr>Treasurer Updates/Reminders</vt:lpstr>
      <vt:lpstr>Contact Information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Annual Budget Training FY2021</dc:title>
  <dc:creator>Gian Perrotta</dc:creator>
  <cp:lastModifiedBy>Andrew Hinckley</cp:lastModifiedBy>
  <cp:revision>23</cp:revision>
  <dcterms:created xsi:type="dcterms:W3CDTF">2019-11-26T19:29:17Z</dcterms:created>
  <dcterms:modified xsi:type="dcterms:W3CDTF">2021-12-01T16:50:58Z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0x010100D03399374C0F6146B1A13EFEA4A8A109</vt:lpwstr>
  </property>
</Properties>
</file>